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3"/>
  </p:notesMasterIdLst>
  <p:sldIdLst>
    <p:sldId id="256" r:id="rId2"/>
    <p:sldId id="681" r:id="rId3"/>
    <p:sldId id="788" r:id="rId4"/>
    <p:sldId id="682" r:id="rId5"/>
    <p:sldId id="705" r:id="rId6"/>
    <p:sldId id="698" r:id="rId7"/>
    <p:sldId id="699" r:id="rId8"/>
    <p:sldId id="700" r:id="rId9"/>
    <p:sldId id="701" r:id="rId10"/>
    <p:sldId id="702" r:id="rId11"/>
    <p:sldId id="703" r:id="rId12"/>
    <p:sldId id="704" r:id="rId13"/>
    <p:sldId id="683" r:id="rId14"/>
    <p:sldId id="507" r:id="rId15"/>
    <p:sldId id="675" r:id="rId16"/>
    <p:sldId id="676" r:id="rId17"/>
    <p:sldId id="621" r:id="rId18"/>
    <p:sldId id="685" r:id="rId19"/>
    <p:sldId id="803" r:id="rId20"/>
    <p:sldId id="804" r:id="rId21"/>
    <p:sldId id="805" r:id="rId22"/>
    <p:sldId id="806" r:id="rId23"/>
    <p:sldId id="811" r:id="rId24"/>
    <p:sldId id="807" r:id="rId25"/>
    <p:sldId id="750" r:id="rId26"/>
    <p:sldId id="802" r:id="rId27"/>
    <p:sldId id="801" r:id="rId28"/>
    <p:sldId id="827" r:id="rId29"/>
    <p:sldId id="752" r:id="rId30"/>
    <p:sldId id="755" r:id="rId31"/>
    <p:sldId id="829" r:id="rId32"/>
    <p:sldId id="828" r:id="rId33"/>
    <p:sldId id="770" r:id="rId34"/>
    <p:sldId id="781" r:id="rId35"/>
    <p:sldId id="808" r:id="rId36"/>
    <p:sldId id="775" r:id="rId37"/>
    <p:sldId id="777" r:id="rId38"/>
    <p:sldId id="830" r:id="rId39"/>
    <p:sldId id="773" r:id="rId40"/>
    <p:sldId id="812" r:id="rId41"/>
    <p:sldId id="815" r:id="rId42"/>
    <p:sldId id="778" r:id="rId43"/>
    <p:sldId id="779" r:id="rId44"/>
    <p:sldId id="774" r:id="rId45"/>
    <p:sldId id="851" r:id="rId46"/>
    <p:sldId id="852" r:id="rId47"/>
    <p:sldId id="880" r:id="rId48"/>
    <p:sldId id="881" r:id="rId49"/>
    <p:sldId id="882" r:id="rId50"/>
    <p:sldId id="883" r:id="rId51"/>
    <p:sldId id="884" r:id="rId52"/>
    <p:sldId id="833" r:id="rId53"/>
    <p:sldId id="832" r:id="rId54"/>
    <p:sldId id="823" r:id="rId55"/>
    <p:sldId id="838" r:id="rId56"/>
    <p:sldId id="839" r:id="rId57"/>
    <p:sldId id="842" r:id="rId58"/>
    <p:sldId id="840" r:id="rId59"/>
    <p:sldId id="841" r:id="rId60"/>
    <p:sldId id="834" r:id="rId61"/>
    <p:sldId id="846" r:id="rId62"/>
    <p:sldId id="872" r:id="rId63"/>
    <p:sldId id="873" r:id="rId64"/>
    <p:sldId id="874" r:id="rId65"/>
    <p:sldId id="847" r:id="rId66"/>
    <p:sldId id="843" r:id="rId67"/>
    <p:sldId id="848" r:id="rId68"/>
    <p:sldId id="844" r:id="rId69"/>
    <p:sldId id="835" r:id="rId70"/>
    <p:sldId id="849" r:id="rId71"/>
    <p:sldId id="850" r:id="rId72"/>
    <p:sldId id="856" r:id="rId73"/>
    <p:sldId id="857" r:id="rId74"/>
    <p:sldId id="858" r:id="rId75"/>
    <p:sldId id="855" r:id="rId76"/>
    <p:sldId id="859" r:id="rId77"/>
    <p:sldId id="890" r:id="rId78"/>
    <p:sldId id="891" r:id="rId79"/>
    <p:sldId id="892" r:id="rId80"/>
    <p:sldId id="893" r:id="rId81"/>
    <p:sldId id="897" r:id="rId82"/>
    <p:sldId id="898" r:id="rId83"/>
    <p:sldId id="836" r:id="rId84"/>
    <p:sldId id="817" r:id="rId85"/>
    <p:sldId id="885" r:id="rId86"/>
    <p:sldId id="878" r:id="rId87"/>
    <p:sldId id="879" r:id="rId88"/>
    <p:sldId id="886" r:id="rId89"/>
    <p:sldId id="837" r:id="rId90"/>
    <p:sldId id="825" r:id="rId91"/>
    <p:sldId id="888" r:id="rId92"/>
    <p:sldId id="826" r:id="rId93"/>
    <p:sldId id="866" r:id="rId94"/>
    <p:sldId id="867" r:id="rId95"/>
    <p:sldId id="868" r:id="rId96"/>
    <p:sldId id="869" r:id="rId97"/>
    <p:sldId id="871" r:id="rId98"/>
    <p:sldId id="870" r:id="rId99"/>
    <p:sldId id="889" r:id="rId100"/>
    <p:sldId id="862" r:id="rId101"/>
    <p:sldId id="863" r:id="rId102"/>
    <p:sldId id="864" r:id="rId103"/>
    <p:sldId id="865" r:id="rId104"/>
    <p:sldId id="845" r:id="rId105"/>
    <p:sldId id="894" r:id="rId106"/>
    <p:sldId id="729" r:id="rId107"/>
    <p:sldId id="763" r:id="rId108"/>
    <p:sldId id="895" r:id="rId109"/>
    <p:sldId id="646" r:id="rId110"/>
    <p:sldId id="896" r:id="rId111"/>
    <p:sldId id="899" r:id="rId112"/>
    <p:sldId id="900" r:id="rId113"/>
    <p:sldId id="574" r:id="rId114"/>
    <p:sldId id="875" r:id="rId115"/>
    <p:sldId id="876" r:id="rId116"/>
    <p:sldId id="877" r:id="rId117"/>
    <p:sldId id="693" r:id="rId118"/>
    <p:sldId id="736" r:id="rId119"/>
    <p:sldId id="737" r:id="rId120"/>
    <p:sldId id="744" r:id="rId121"/>
    <p:sldId id="743" r:id="rId122"/>
    <p:sldId id="745" r:id="rId123"/>
    <p:sldId id="746" r:id="rId124"/>
    <p:sldId id="747" r:id="rId125"/>
    <p:sldId id="748" r:id="rId126"/>
    <p:sldId id="738" r:id="rId127"/>
    <p:sldId id="749" r:id="rId128"/>
    <p:sldId id="416" r:id="rId129"/>
    <p:sldId id="797" r:id="rId130"/>
    <p:sldId id="799" r:id="rId131"/>
    <p:sldId id="800" r:id="rId132"/>
  </p:sldIdLst>
  <p:sldSz cx="12192000" cy="6858000"/>
  <p:notesSz cx="6858000" cy="9144000"/>
  <p:embeddedFontLst>
    <p:embeddedFont>
      <p:font typeface="Calibri" panose="020F0502020204030204" pitchFamily="34" charset="0"/>
      <p:regular r:id="rId134"/>
      <p:bold r:id="rId135"/>
      <p:italic r:id="rId136"/>
      <p:boldItalic r:id="rId137"/>
    </p:embeddedFont>
    <p:embeddedFont>
      <p:font typeface="Roboto" panose="020B0604020202020204" charset="0"/>
      <p:regular r:id="rId138"/>
    </p:embeddedFont>
    <p:embeddedFont>
      <p:font typeface="Century" panose="02040604050505020304" pitchFamily="18" charset="0"/>
      <p:regular r:id="rId139"/>
    </p:embeddedFont>
    <p:embeddedFont>
      <p:font typeface="Calibri Light" panose="020F0302020204030204" pitchFamily="34" charset="0"/>
      <p:regular r:id="rId140"/>
      <p:italic r:id="rId1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B1B"/>
    <a:srgbClr val="FF5050"/>
    <a:srgbClr val="B3B3B3"/>
    <a:srgbClr val="FFFFFF"/>
    <a:srgbClr val="0BEBDE"/>
    <a:srgbClr val="FF754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2" autoAdjust="0"/>
    <p:restoredTop sz="81182" autoAdjust="0"/>
  </p:normalViewPr>
  <p:slideViewPr>
    <p:cSldViewPr snapToGrid="0">
      <p:cViewPr varScale="1">
        <p:scale>
          <a:sx n="69" d="100"/>
          <a:sy n="69" d="100"/>
        </p:scale>
        <p:origin x="48" y="244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5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7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4"/>
          <c:order val="4"/>
          <c:tx>
            <c:strRef>
              <c:f>Sheet1!$H$1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5">
                <a:alpha val="75000"/>
              </a:schemeClr>
            </a:solidFill>
            <a:ln w="25400"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6-4B0E-B369-5F6DF157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B6-4B0E-B369-5F6DF1579EB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B6-4B0E-B369-5F6DF1579EB4}"/>
              </c:ext>
            </c:extLst>
          </c:dPt>
          <c:xVal>
            <c:numRef>
              <c:f>Sheet1!$B$2:$B$11</c:f>
              <c:numCache>
                <c:formatCode>General</c:formatCode>
                <c:ptCount val="10"/>
                <c:pt idx="0">
                  <c:v>1986</c:v>
                </c:pt>
                <c:pt idx="1">
                  <c:v>1986</c:v>
                </c:pt>
                <c:pt idx="2">
                  <c:v>2006</c:v>
                </c:pt>
                <c:pt idx="3">
                  <c:v>2006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2018</c:v>
                </c:pt>
                <c:pt idx="9">
                  <c:v>2018</c:v>
                </c:pt>
              </c:numCache>
            </c:numRef>
          </c:xVal>
          <c:yVal>
            <c:numRef>
              <c:f>Sheet1!$H$2:$H$11</c:f>
              <c:numCache>
                <c:formatCode>0%</c:formatCode>
                <c:ptCount val="10"/>
                <c:pt idx="0">
                  <c:v>3.7037037037037035E-2</c:v>
                </c:pt>
                <c:pt idx="1">
                  <c:v>0.12962962962962962</c:v>
                </c:pt>
                <c:pt idx="2">
                  <c:v>7.5268817204301078E-2</c:v>
                </c:pt>
                <c:pt idx="3">
                  <c:v>0.22580645161290322</c:v>
                </c:pt>
                <c:pt idx="4">
                  <c:v>0.36</c:v>
                </c:pt>
                <c:pt idx="5">
                  <c:v>0.61111111111111116</c:v>
                </c:pt>
                <c:pt idx="6">
                  <c:v>0.32835820895522388</c:v>
                </c:pt>
                <c:pt idx="7">
                  <c:v>0.2518248175182482</c:v>
                </c:pt>
                <c:pt idx="8">
                  <c:v>0.42592592592592593</c:v>
                </c:pt>
                <c:pt idx="9">
                  <c:v>0.84567901234567899</c:v>
                </c:pt>
              </c:numCache>
            </c:numRef>
          </c:yVal>
          <c:bubbleSize>
            <c:numRef>
              <c:f>Sheet1!$C$2:$C$11</c:f>
              <c:numCache>
                <c:formatCode>General</c:formatCode>
                <c:ptCount val="10"/>
                <c:pt idx="0">
                  <c:v>54</c:v>
                </c:pt>
                <c:pt idx="1">
                  <c:v>54</c:v>
                </c:pt>
                <c:pt idx="2">
                  <c:v>186</c:v>
                </c:pt>
                <c:pt idx="3">
                  <c:v>62</c:v>
                </c:pt>
                <c:pt idx="4">
                  <c:v>100</c:v>
                </c:pt>
                <c:pt idx="5">
                  <c:v>18</c:v>
                </c:pt>
                <c:pt idx="6">
                  <c:v>67</c:v>
                </c:pt>
                <c:pt idx="7">
                  <c:v>274</c:v>
                </c:pt>
                <c:pt idx="8">
                  <c:v>162</c:v>
                </c:pt>
                <c:pt idx="9">
                  <c:v>162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B98-4B3F-B524-1FEAE5151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25886720"/>
        <c:axId val="1533281296"/>
        <c:extLst>
          <c:ext xmlns:c15="http://schemas.microsoft.com/office/drawing/2012/chart" uri="{02D57815-91ED-43cb-92C2-25804820EDAC}">
            <c15:filteredBubbl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Percent</c:v>
                      </c:pt>
                    </c:strCache>
                  </c:strRef>
                </c:tx>
                <c:spPr>
                  <a:solidFill>
                    <a:schemeClr val="accent1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1986</c:v>
                      </c:pt>
                      <c:pt idx="1">
                        <c:v>1986</c:v>
                      </c:pt>
                      <c:pt idx="2">
                        <c:v>2006</c:v>
                      </c:pt>
                      <c:pt idx="3">
                        <c:v>2006</c:v>
                      </c:pt>
                      <c:pt idx="4">
                        <c:v>2015</c:v>
                      </c:pt>
                      <c:pt idx="5">
                        <c:v>2016</c:v>
                      </c:pt>
                      <c:pt idx="6">
                        <c:v>2017</c:v>
                      </c:pt>
                      <c:pt idx="7">
                        <c:v>2018</c:v>
                      </c:pt>
                      <c:pt idx="8">
                        <c:v>2018</c:v>
                      </c:pt>
                      <c:pt idx="9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Sheet1!$H$2:$H$11</c15:sqref>
                        </c15:formulaRef>
                      </c:ext>
                    </c:extLst>
                    <c:numCache>
                      <c:formatCode>0%</c:formatCode>
                      <c:ptCount val="10"/>
                      <c:pt idx="0">
                        <c:v>3.7037037037037035E-2</c:v>
                      </c:pt>
                      <c:pt idx="1">
                        <c:v>0.12962962962962962</c:v>
                      </c:pt>
                      <c:pt idx="2">
                        <c:v>7.5268817204301078E-2</c:v>
                      </c:pt>
                      <c:pt idx="3">
                        <c:v>0.22580645161290322</c:v>
                      </c:pt>
                      <c:pt idx="4">
                        <c:v>0.36</c:v>
                      </c:pt>
                      <c:pt idx="5">
                        <c:v>0.61111111111111116</c:v>
                      </c:pt>
                      <c:pt idx="6">
                        <c:v>0.32835820895522388</c:v>
                      </c:pt>
                      <c:pt idx="7">
                        <c:v>0.2518248175182482</c:v>
                      </c:pt>
                      <c:pt idx="8">
                        <c:v>0.42592592592592593</c:v>
                      </c:pt>
                      <c:pt idx="9">
                        <c:v>0.84567901234567899</c:v>
                      </c:pt>
                    </c:numCache>
                  </c:numRef>
                </c:yVal>
                <c:bubbleSize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54</c:v>
                      </c:pt>
                      <c:pt idx="1">
                        <c:v>54</c:v>
                      </c:pt>
                      <c:pt idx="2">
                        <c:v>186</c:v>
                      </c:pt>
                      <c:pt idx="3">
                        <c:v>62</c:v>
                      </c:pt>
                      <c:pt idx="4">
                        <c:v>100</c:v>
                      </c:pt>
                      <c:pt idx="5">
                        <c:v>18</c:v>
                      </c:pt>
                      <c:pt idx="6">
                        <c:v>67</c:v>
                      </c:pt>
                      <c:pt idx="7">
                        <c:v>274</c:v>
                      </c:pt>
                      <c:pt idx="8">
                        <c:v>162</c:v>
                      </c:pt>
                      <c:pt idx="9">
                        <c:v>162</c:v>
                      </c:pt>
                    </c:numCache>
                  </c:numRef>
                </c:bubbleSize>
                <c:bubble3D val="0"/>
                <c:extLst>
                  <c:ext xmlns:c16="http://schemas.microsoft.com/office/drawing/2014/chart" uri="{C3380CC4-5D6E-409C-BE32-E72D297353CC}">
                    <c16:uniqueId val="{00000001-2B98-4B3F-B524-1FEAE5151409}"/>
                  </c:ext>
                </c:extLst>
              </c15:ser>
            </c15:filteredBubbleSeries>
            <c15:filteredBubbl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McCullough McGeary Harrison</c:v>
                      </c:pt>
                    </c:strCache>
                  </c:strRef>
                </c:tx>
                <c:spPr>
                  <a:solidFill>
                    <a:schemeClr val="accent2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Sheet1!$B$4:$H$4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186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 formatCode="0%">
                        <c:v>0</c:v>
                      </c:pt>
                      <c:pt idx="5">
                        <c:v>0</c:v>
                      </c:pt>
                      <c:pt idx="6" formatCode="0%">
                        <c:v>7.5268817204301078E-2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Sheet1!$B$5:$H$5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2006</c:v>
                      </c:pt>
                      <c:pt idx="1">
                        <c:v>62</c:v>
                      </c:pt>
                      <c:pt idx="2">
                        <c:v>14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0.22580645161290322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98-4B3F-B524-1FEAE5151409}"/>
                  </c:ext>
                </c:extLst>
              </c15:ser>
            </c15:filteredBubbleSeries>
            <c15:filteredBubbl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Sheet1!$A$6</c15:sqref>
                        </c15:formulaRef>
                      </c:ext>
                    </c:extLst>
                    <c:strCache>
                      <c:ptCount val="1"/>
                      <c:pt idx="0">
                        <c:v>Nosek et al</c:v>
                      </c:pt>
                    </c:strCache>
                  </c:strRef>
                </c:tx>
                <c:spPr>
                  <a:solidFill>
                    <a:schemeClr val="accent3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Sheet1!$B$6:$H$6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2015</c:v>
                      </c:pt>
                      <c:pt idx="1">
                        <c:v>100</c:v>
                      </c:pt>
                      <c:pt idx="2">
                        <c:v>36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0.36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Sheet1!$B$7:$H$7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2016</c:v>
                      </c:pt>
                      <c:pt idx="1">
                        <c:v>18</c:v>
                      </c:pt>
                      <c:pt idx="2">
                        <c:v>11</c:v>
                      </c:pt>
                      <c:pt idx="3">
                        <c:v>0</c:v>
                      </c:pt>
                      <c:pt idx="4">
                        <c:v>0</c:v>
                      </c:pt>
                      <c:pt idx="6" formatCode="0%">
                        <c:v>0.61111111111111116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98-4B3F-B524-1FEAE5151409}"/>
                  </c:ext>
                </c:extLst>
              </c15:ser>
            </c15:filteredBubbleSeries>
            <c15:filteredBubbl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Sheet1!$A$8</c15:sqref>
                        </c15:formulaRef>
                      </c:ext>
                    </c:extLst>
                    <c:strCache>
                      <c:ptCount val="1"/>
                      <c:pt idx="0">
                        <c:v>Chang Li</c:v>
                      </c:pt>
                    </c:strCache>
                  </c:strRef>
                </c:tx>
                <c:spPr>
                  <a:solidFill>
                    <a:schemeClr val="accent4">
                      <a:alpha val="75000"/>
                    </a:schemeClr>
                  </a:solidFill>
                  <a:ln w="25400">
                    <a:noFill/>
                  </a:ln>
                  <a:effectLst/>
                </c:spPr>
                <c:invertIfNegative val="0"/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Sheet1!$B$1:$H$1</c15:sqref>
                        </c15:formulaRef>
                      </c:ext>
                    </c:extLst>
                    <c:strCache>
                      <c:ptCount val="7"/>
                      <c:pt idx="0">
                        <c:v>Year</c:v>
                      </c:pt>
                      <c:pt idx="1">
                        <c:v>N</c:v>
                      </c:pt>
                      <c:pt idx="2">
                        <c:v>Success</c:v>
                      </c:pt>
                      <c:pt idx="3">
                        <c:v>Type</c:v>
                      </c:pt>
                      <c:pt idx="4">
                        <c:v>Type-R</c:v>
                      </c:pt>
                      <c:pt idx="5">
                        <c:v>Type-Data</c:v>
                      </c:pt>
                      <c:pt idx="6">
                        <c:v>Percent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Sheet1!$B$8:$H$8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2017</c:v>
                      </c:pt>
                      <c:pt idx="1">
                        <c:v>67</c:v>
                      </c:pt>
                      <c:pt idx="2">
                        <c:v>22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0.32835820895522388</c:v>
                      </c:pt>
                    </c:numCache>
                  </c:numRef>
                </c:yVal>
                <c:bubbleSize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Sheet1!$B$9:$H$9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2018</c:v>
                      </c:pt>
                      <c:pt idx="1">
                        <c:v>274</c:v>
                      </c:pt>
                      <c:pt idx="2">
                        <c:v>69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 formatCode="0%">
                        <c:v>0.2518248175182482</c:v>
                      </c:pt>
                    </c:numCache>
                  </c:numRef>
                </c:bubbleSize>
                <c:bubble3D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98-4B3F-B524-1FEAE5151409}"/>
                  </c:ext>
                </c:extLst>
              </c15:ser>
            </c15:filteredBubbleSeries>
          </c:ext>
        </c:extLst>
      </c:bubbleChart>
      <c:valAx>
        <c:axId val="1525886720"/>
        <c:scaling>
          <c:orientation val="minMax"/>
          <c:max val="20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3281296"/>
        <c:crosses val="autoZero"/>
        <c:crossBetween val="midCat"/>
      </c:valAx>
      <c:valAx>
        <c:axId val="1533281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8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565-F3BF-4A84-AE07-9A89EABD0C05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34D6-74E3-493C-842C-2A0D832D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going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Very briefly describe the background we are coming from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Make note of the various elements of progress (and the broader picture) of open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some of the ongoing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a glimpse of what is going to happen in economics, and maybe more broadly in the social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79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1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2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18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4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metadata for this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logo from AEA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8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real example!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46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</a:t>
            </a:r>
            <a:r>
              <a:rPr lang="en-US" baseline="0" dirty="0" smtClean="0"/>
              <a:t> same provider!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34D6-74E3-493C-842C-2A0D832D068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3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6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7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57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03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5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05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5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0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50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1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60" y="2464858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b_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226" y="1847850"/>
            <a:ext cx="7887547" cy="435133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08" y="365125"/>
            <a:ext cx="980209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712" y="402168"/>
            <a:ext cx="1384120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DA53-2AE6-479B-901D-5117A0B269E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51D-353C-46B9-AA66-2AB42B80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8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cascad.tech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-science-data-editors.github.io/guidance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ce11.org/group/joint-declaration-data-citation-principles-fina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AEADataEditor/replication-template/" TargetMode="Externa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psr.umich.edu/icpsrweb/ICPSR/search/studies" TargetMode="External"/><Relationship Id="rId2" Type="http://schemas.openxmlformats.org/officeDocument/2006/relationships/hyperlink" Target="https://www.openicpsr.org/openicpsr/search/aea/stud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box.google.com/datasetsearch/search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ce11.org/group/joint-declaration-data-citation-principles-final" TargetMode="External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uillaume.beck.realisateur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Transparency, and Reproducibility </a:t>
            </a:r>
            <a:r>
              <a:rPr lang="en-US" dirty="0"/>
              <a:t>in </a:t>
            </a:r>
            <a:r>
              <a:rPr lang="en-US" dirty="0" smtClean="0"/>
              <a:t>Economics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1658"/>
            <a:ext cx="9144000" cy="2141857"/>
          </a:xfrm>
        </p:spPr>
        <p:txBody>
          <a:bodyPr>
            <a:normAutofit/>
          </a:bodyPr>
          <a:lstStyle/>
          <a:p>
            <a:r>
              <a:rPr lang="en-US" dirty="0"/>
              <a:t>Lars Vilhuber</a:t>
            </a:r>
          </a:p>
          <a:p>
            <a:r>
              <a:rPr lang="en-US" dirty="0"/>
              <a:t>Cornell University</a:t>
            </a:r>
          </a:p>
          <a:p>
            <a:endParaRPr lang="en-US" dirty="0"/>
          </a:p>
          <a:p>
            <a:r>
              <a:rPr lang="en-US" sz="1600" dirty="0" smtClean="0"/>
              <a:t>The </a:t>
            </a:r>
            <a:r>
              <a:rPr lang="en-US" sz="1600" dirty="0"/>
              <a:t>opinions expressed in this talk are solely the authors, and do not represent the views of the U.S. Census Bureau, the American Economic Association, or any of the funding agencies. </a:t>
            </a:r>
          </a:p>
        </p:txBody>
      </p:sp>
    </p:spTree>
    <p:extLst>
      <p:ext uri="{BB962C8B-B14F-4D97-AF65-F5344CB8AC3E}">
        <p14:creationId xmlns:p14="http://schemas.microsoft.com/office/powerpoint/2010/main" val="14438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 data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Same code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collection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FRED (St. Louis Fed)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21" y="1690688"/>
            <a:ext cx="8115397" cy="4940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2728912"/>
            <a:ext cx="10010775" cy="14001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54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2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79" y="1479363"/>
            <a:ext cx="7111895" cy="645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524805"/>
            <a:ext cx="8801100" cy="242887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4</a:t>
            </a:r>
            <a:r>
              <a:rPr lang="en-US" dirty="0" smtClean="0"/>
              <a:t>: German Restricted-access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422" y="1298155"/>
            <a:ext cx="6121431" cy="582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66975"/>
            <a:ext cx="8439150" cy="1924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4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20" y="1582824"/>
            <a:ext cx="118605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Some Suggestions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3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authors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7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Encourage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Follow robust coding</a:t>
            </a:r>
          </a:p>
          <a:p>
            <a:pPr lvl="1"/>
            <a:r>
              <a:rPr lang="en-US" sz="4000" dirty="0" smtClean="0"/>
              <a:t>Ensure that code reliably produces results</a:t>
            </a:r>
            <a:br>
              <a:rPr lang="en-US" sz="4000" dirty="0" smtClean="0"/>
            </a:br>
            <a:r>
              <a:rPr lang="en-US" sz="4000" i="1" dirty="0" smtClean="0">
                <a:solidFill>
                  <a:schemeClr val="bg1">
                    <a:lumMod val="65000"/>
                  </a:schemeClr>
                </a:solidFill>
              </a:rPr>
              <a:t>(possibly automated)</a:t>
            </a:r>
          </a:p>
          <a:p>
            <a:pPr lvl="1"/>
            <a:r>
              <a:rPr lang="en-US" sz="4000" dirty="0" smtClean="0"/>
              <a:t>Before you finish the manuscript, run all analysis code again</a:t>
            </a:r>
            <a:br>
              <a:rPr lang="en-US" sz="4000" dirty="0" smtClean="0"/>
            </a:br>
            <a:r>
              <a:rPr lang="en-US" sz="4000" i="1" dirty="0" smtClean="0">
                <a:solidFill>
                  <a:schemeClr val="bg1">
                    <a:lumMod val="65000"/>
                  </a:schemeClr>
                </a:solidFill>
              </a:rPr>
              <a:t>(if not too onerous)</a:t>
            </a:r>
            <a:endParaRPr lang="en-US" sz="40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is harder than it should 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done piecemeal</a:t>
            </a:r>
          </a:p>
          <a:p>
            <a:pPr lvl="1"/>
            <a:r>
              <a:rPr lang="en-US" dirty="0" smtClean="0"/>
              <a:t>At different times</a:t>
            </a:r>
          </a:p>
          <a:p>
            <a:pPr lvl="2"/>
            <a:r>
              <a:rPr lang="en-US" dirty="0" smtClean="0"/>
              <a:t>By different people</a:t>
            </a:r>
          </a:p>
          <a:p>
            <a:r>
              <a:rPr lang="en-US" dirty="0" smtClean="0"/>
              <a:t>Software versions</a:t>
            </a:r>
          </a:p>
          <a:p>
            <a:pPr lvl="1"/>
            <a:r>
              <a:rPr lang="en-US" dirty="0" smtClean="0"/>
              <a:t>Stata 9? 15? 42?</a:t>
            </a:r>
          </a:p>
          <a:p>
            <a:pPr lvl="2"/>
            <a:r>
              <a:rPr lang="en-US" dirty="0" err="1" smtClean="0"/>
              <a:t>rdrobust</a:t>
            </a:r>
            <a:r>
              <a:rPr lang="en-US" dirty="0" smtClean="0"/>
              <a:t> 2014? 2016? 2018 bug fix?</a:t>
            </a:r>
          </a:p>
          <a:p>
            <a:r>
              <a:rPr lang="en-US" dirty="0" smtClean="0"/>
              <a:t>Compilers and exotic software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institutions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support for researchers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in methods (with various centers, institutions, etc.)</a:t>
            </a:r>
          </a:p>
          <a:p>
            <a:pPr lvl="1"/>
            <a:r>
              <a:rPr lang="en-US" dirty="0" smtClean="0"/>
              <a:t>For current </a:t>
            </a:r>
            <a:r>
              <a:rPr lang="en-US" dirty="0" smtClean="0"/>
              <a:t>researchers (Carpentries, custom, etc.)</a:t>
            </a:r>
            <a:endParaRPr lang="en-US" dirty="0" smtClean="0"/>
          </a:p>
          <a:p>
            <a:pPr lvl="1"/>
            <a:r>
              <a:rPr lang="en-US" dirty="0" smtClean="0"/>
              <a:t>For integration into curriculums</a:t>
            </a:r>
          </a:p>
          <a:p>
            <a:r>
              <a:rPr lang="en-US" dirty="0" smtClean="0"/>
              <a:t>Tools to streamline the process </a:t>
            </a:r>
          </a:p>
          <a:p>
            <a:pPr lvl="1"/>
            <a:r>
              <a:rPr lang="en-US" dirty="0" smtClean="0"/>
              <a:t>A few technical things (not described here)</a:t>
            </a:r>
          </a:p>
          <a:p>
            <a:pPr lvl="1"/>
            <a:r>
              <a:rPr lang="en-US" dirty="0" smtClean="0"/>
              <a:t>Coordinate among journals (no duplicate effort)</a:t>
            </a:r>
          </a:p>
          <a:p>
            <a:r>
              <a:rPr lang="en-US" dirty="0" smtClean="0"/>
              <a:t>Awareness</a:t>
            </a:r>
          </a:p>
          <a:p>
            <a:pPr lvl="1"/>
            <a:r>
              <a:rPr lang="en-US" dirty="0" smtClean="0"/>
              <a:t>Consider badges/ certification</a:t>
            </a:r>
          </a:p>
          <a:p>
            <a:pPr lvl="1"/>
            <a:r>
              <a:rPr lang="en-US" dirty="0" smtClean="0"/>
              <a:t>Address issues with confidential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291486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services</a:t>
            </a:r>
            <a:endParaRPr lang="en-US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4458" y="1825625"/>
            <a:ext cx="5149083" cy="43513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4429" y="1825625"/>
            <a:ext cx="5157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599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67375"/>
            <a:ext cx="5181600" cy="40678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01761"/>
            <a:ext cx="5181600" cy="3799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642" y="298813"/>
            <a:ext cx="4810558" cy="16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For journals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1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Richer metadata, more transparency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-203205"/>
            <a:ext cx="9314688" cy="68056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4152" y="3328416"/>
            <a:ext cx="8559800" cy="13729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24809" y="1384300"/>
            <a:ext cx="77175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Collaboration</a:t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and</a:t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Standardization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4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Transportability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8099"/>
            <a:ext cx="10515600" cy="3598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Any standards, tools, methods: must be transportable across journals (no custom solutions)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6978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science “guild”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1134"/>
            <a:ext cx="5181600" cy="38803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273299"/>
            <a:ext cx="5181600" cy="3903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hlinkClick r:id="rId3"/>
              </a:rPr>
              <a:t>https://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social-science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-data-editors.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github.io/</a:t>
            </a:r>
            <a:br>
              <a:rPr lang="en-US" sz="4400" dirty="0" smtClean="0">
                <a:hlinkClick r:id="rId3"/>
              </a:rPr>
            </a:br>
            <a:r>
              <a:rPr lang="en-US" sz="4400" dirty="0" smtClean="0">
                <a:hlinkClick r:id="rId3"/>
              </a:rPr>
              <a:t>guidance</a:t>
            </a:r>
            <a:r>
              <a:rPr lang="en-US" sz="4400" dirty="0">
                <a:hlinkClick r:id="rId3"/>
              </a:rPr>
              <a:t>/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36" y="365702"/>
            <a:ext cx="4740563" cy="1695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3" y="2061133"/>
            <a:ext cx="5902710" cy="39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7100" y="1384300"/>
            <a:ext cx="7717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Challenges?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78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9033933" y="3437467"/>
            <a:ext cx="1218629" cy="626533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 data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Different code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or software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methods 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context or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country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8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ingrained habits…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8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800" y="532715"/>
            <a:ext cx="6313593" cy="60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skills to learn…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27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040" y="3249613"/>
            <a:ext cx="3959760" cy="3062287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01" y="4361260"/>
            <a:ext cx="4567238" cy="195064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63" y="1937147"/>
            <a:ext cx="3974154" cy="2624931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563" y="1028699"/>
            <a:ext cx="4496487" cy="2768601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049" y="1674813"/>
            <a:ext cx="5095350" cy="2879725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191" y="2459336"/>
            <a:ext cx="4628089" cy="252339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94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methods to use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73" y="1906299"/>
            <a:ext cx="6324600" cy="387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87" y="2100262"/>
            <a:ext cx="7515225" cy="2657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54" y="856686"/>
            <a:ext cx="6825121" cy="3983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74" y="2182249"/>
            <a:ext cx="8705850" cy="40862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182588" y="1268556"/>
            <a:ext cx="4584695" cy="348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9704" y="3144850"/>
            <a:ext cx="4824413" cy="304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Ingrained habits</a:t>
            </a:r>
          </a:p>
          <a:p>
            <a:r>
              <a:rPr lang="en-US" sz="5400" dirty="0" smtClean="0"/>
              <a:t>New skills to learn</a:t>
            </a:r>
          </a:p>
          <a:p>
            <a:r>
              <a:rPr lang="en-US" sz="5400" dirty="0" smtClean="0"/>
              <a:t>New methods to use</a:t>
            </a:r>
          </a:p>
        </p:txBody>
      </p:sp>
    </p:spTree>
    <p:extLst>
      <p:ext uri="{BB962C8B-B14F-4D97-AF65-F5344CB8AC3E}">
        <p14:creationId xmlns:p14="http://schemas.microsoft.com/office/powerpoint/2010/main" val="41679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for better support…</a:t>
            </a:r>
          </a:p>
        </p:txBody>
      </p:sp>
    </p:spTree>
    <p:extLst>
      <p:ext uri="{BB962C8B-B14F-4D97-AF65-F5344CB8AC3E}">
        <p14:creationId xmlns:p14="http://schemas.microsoft.com/office/powerpoint/2010/main" val="342848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1981200"/>
            <a:ext cx="10071100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Thank you!</a:t>
            </a:r>
          </a:p>
          <a:p>
            <a:pPr algn="ctr"/>
            <a:endParaRPr lang="en-US" sz="6600" b="1" dirty="0"/>
          </a:p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DOI:   to come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2994" y="4336869"/>
            <a:ext cx="52773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2">
                    <a:lumMod val="25000"/>
                  </a:schemeClr>
                </a:solidFill>
              </a:rPr>
              <a:t>Extra slides</a:t>
            </a:r>
            <a:endParaRPr lang="en-US" sz="6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2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Progress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2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challenges remain: Publication bias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73" y="1276227"/>
            <a:ext cx="7285726" cy="5161993"/>
          </a:xfrm>
        </p:spPr>
      </p:pic>
      <p:sp>
        <p:nvSpPr>
          <p:cNvPr id="5" name="TextBox 4"/>
          <p:cNvSpPr txBox="1"/>
          <p:nvPr/>
        </p:nvSpPr>
        <p:spPr>
          <a:xfrm>
            <a:off x="9088399" y="4650377"/>
            <a:ext cx="285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Abel </a:t>
            </a:r>
            <a:r>
              <a:rPr lang="en-US" dirty="0" err="1" smtClean="0"/>
              <a:t>Brodeur</a:t>
            </a:r>
            <a:r>
              <a:rPr lang="en-US" dirty="0" smtClean="0"/>
              <a:t> (2018), https://osf.io/hg9an/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2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Correcting for publication bias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01" y="1825625"/>
            <a:ext cx="7496598" cy="4351338"/>
          </a:xfrm>
        </p:spPr>
      </p:pic>
      <p:sp>
        <p:nvSpPr>
          <p:cNvPr id="5" name="TextBox 4"/>
          <p:cNvSpPr txBox="1"/>
          <p:nvPr/>
        </p:nvSpPr>
        <p:spPr>
          <a:xfrm>
            <a:off x="2579914" y="6176963"/>
            <a:ext cx="773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Andrews &amp; </a:t>
            </a:r>
            <a:r>
              <a:rPr lang="en-US" dirty="0" err="1" smtClean="0"/>
              <a:t>Kasy</a:t>
            </a:r>
            <a:r>
              <a:rPr lang="en-US" dirty="0"/>
              <a:t> (2019), https</a:t>
            </a:r>
            <a:r>
              <a:rPr lang="en-US" dirty="0" smtClean="0"/>
              <a:t>://doi.org/10.1257/aer.20180310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91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archives and Data (Code) Availability policies</a:t>
            </a:r>
          </a:p>
        </p:txBody>
      </p:sp>
      <p:pic>
        <p:nvPicPr>
          <p:cNvPr id="4" name="Picture 4" descr="Publication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8050" y="3625056"/>
            <a:ext cx="12382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iew Table of Contents for Journal of Applied Econometrics volume 34 issu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0670" y="3625056"/>
            <a:ext cx="1085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iew Table of Contents for Journal of Money, Credit and Banking volume 51 issu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8667" y="4190782"/>
            <a:ext cx="9620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70" y="4649569"/>
            <a:ext cx="26098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archives and Data (Code) Availability policies</a:t>
            </a:r>
          </a:p>
          <a:p>
            <a:r>
              <a:rPr lang="en-US" dirty="0" smtClean="0"/>
              <a:t>Shared open source software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90" y="3227337"/>
            <a:ext cx="3180811" cy="2699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79" y="3731283"/>
            <a:ext cx="14192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Replication archives and Data (Code) Availability policies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Shared open source software</a:t>
            </a:r>
          </a:p>
          <a:p>
            <a:r>
              <a:rPr lang="en-US" dirty="0" smtClean="0"/>
              <a:t>Better public-use and shared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71" y="4518735"/>
            <a:ext cx="1673510" cy="1953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45" y="3916362"/>
            <a:ext cx="17049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032" y="4752420"/>
            <a:ext cx="3228975" cy="98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62" y="3113327"/>
            <a:ext cx="2743200" cy="1047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007" y="4402932"/>
            <a:ext cx="27051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370" y="3503852"/>
            <a:ext cx="1695450" cy="65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49" y="3445644"/>
            <a:ext cx="2891980" cy="11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Replication archives and Data (Code) Availability policies</a:t>
            </a:r>
          </a:p>
          <a:p>
            <a:r>
              <a:rPr lang="en-US" dirty="0"/>
              <a:t>Shared open source software</a:t>
            </a:r>
          </a:p>
          <a:p>
            <a:r>
              <a:rPr lang="en-US" dirty="0" smtClean="0"/>
              <a:t>Better public-use and shared data</a:t>
            </a:r>
          </a:p>
          <a:p>
            <a:r>
              <a:rPr lang="en-US" dirty="0" smtClean="0"/>
              <a:t>Better ways of accessing preprints/ grey literature</a:t>
            </a:r>
            <a:endParaRPr lang="en-US" dirty="0"/>
          </a:p>
        </p:txBody>
      </p:sp>
      <p:pic>
        <p:nvPicPr>
          <p:cNvPr id="2052" name="Picture 4" descr="RePEc: Research Papers in Econ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804" y="4794907"/>
            <a:ext cx="240982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40" y="4413908"/>
            <a:ext cx="21050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Issues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2" name="Ellipse 28">
            <a:extLst>
              <a:ext uri="{FF2B5EF4-FFF2-40B4-BE49-F238E27FC236}">
                <a16:creationId xmlns:a16="http://schemas.microsoft.com/office/drawing/2014/main" id="{E678D831-24B4-3441-BB77-0D88AF251CEF}"/>
              </a:ext>
            </a:extLst>
          </p:cNvPr>
          <p:cNvSpPr/>
          <p:nvPr/>
        </p:nvSpPr>
        <p:spPr>
          <a:xfrm>
            <a:off x="10252562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15" name="Shape 610">
            <a:extLst>
              <a:ext uri="{FF2B5EF4-FFF2-40B4-BE49-F238E27FC236}">
                <a16:creationId xmlns:a16="http://schemas.microsoft.com/office/drawing/2014/main" id="{25628DCA-B093-BD42-99CF-ED182C239EA3}"/>
              </a:ext>
            </a:extLst>
          </p:cNvPr>
          <p:cNvSpPr/>
          <p:nvPr/>
        </p:nvSpPr>
        <p:spPr>
          <a:xfrm>
            <a:off x="9377004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Generalizability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F74C0FED-F43E-664C-AD70-346213A2FBB0}"/>
              </a:ext>
            </a:extLst>
          </p:cNvPr>
          <p:cNvSpPr txBox="1"/>
          <p:nvPr/>
        </p:nvSpPr>
        <p:spPr>
          <a:xfrm>
            <a:off x="8677339" y="513347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Wider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Scientific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Robustness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discourse?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Early publications (20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century) contained </a:t>
            </a:r>
            <a:r>
              <a:rPr lang="en-US" sz="3600" b="1" dirty="0" smtClean="0">
                <a:solidFill>
                  <a:schemeClr val="accent4">
                    <a:lumMod val="75000"/>
                  </a:schemeClr>
                </a:solidFill>
              </a:rPr>
              <a:t>tables of data</a:t>
            </a:r>
            <a:r>
              <a:rPr lang="en-US" sz="3600" dirty="0" smtClean="0"/>
              <a:t>, and the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3600" dirty="0" smtClean="0"/>
              <a:t> was simple (maybe)</a:t>
            </a:r>
          </a:p>
          <a:p>
            <a:pPr lvl="1"/>
            <a:r>
              <a:rPr lang="en-US" sz="4000" b="1" dirty="0" smtClean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sz="4000" dirty="0" smtClean="0"/>
              <a:t> became electronic, was no longer </a:t>
            </a:r>
            <a:r>
              <a:rPr lang="en-US" sz="4400" b="1" dirty="0" smtClean="0">
                <a:solidFill>
                  <a:srgbClr val="C00000"/>
                </a:solidFill>
              </a:rPr>
              <a:t>included</a:t>
            </a:r>
            <a:r>
              <a:rPr lang="en-US" sz="4000" dirty="0" smtClean="0"/>
              <a:t> or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cited</a:t>
            </a:r>
          </a:p>
          <a:p>
            <a:pPr lvl="1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Math</a:t>
            </a:r>
            <a:r>
              <a:rPr lang="en-US" sz="4000" dirty="0"/>
              <a:t> was transcribed to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n-US" sz="4000" dirty="0"/>
              <a:t>, and was no longer </a:t>
            </a:r>
            <a:r>
              <a:rPr lang="en-US" sz="4400" b="1" dirty="0">
                <a:solidFill>
                  <a:srgbClr val="C00000"/>
                </a:solidFill>
              </a:rPr>
              <a:t>included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 smtClean="0"/>
              <a:t>Results?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160933" y="1566333"/>
            <a:ext cx="1032934" cy="93980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6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/>
              <a:t>Some key statistics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51F396-6739-4D9A-829C-7DA5C7C1255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39522" y="1865598"/>
          <a:ext cx="1051560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11">
                  <a:extLst>
                    <a:ext uri="{9D8B030D-6E8A-4147-A177-3AD203B41FA5}">
                      <a16:colId xmlns:a16="http://schemas.microsoft.com/office/drawing/2014/main" val="2413352468"/>
                    </a:ext>
                  </a:extLst>
                </a:gridCol>
                <a:gridCol w="465667">
                  <a:extLst>
                    <a:ext uri="{9D8B030D-6E8A-4147-A177-3AD203B41FA5}">
                      <a16:colId xmlns:a16="http://schemas.microsoft.com/office/drawing/2014/main" val="289021719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317470476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1459328702"/>
                    </a:ext>
                  </a:extLst>
                </a:gridCol>
                <a:gridCol w="975265">
                  <a:extLst>
                    <a:ext uri="{9D8B030D-6E8A-4147-A177-3AD203B41FA5}">
                      <a16:colId xmlns:a16="http://schemas.microsoft.com/office/drawing/2014/main" val="1056862685"/>
                    </a:ext>
                  </a:extLst>
                </a:gridCol>
                <a:gridCol w="1294082">
                  <a:extLst>
                    <a:ext uri="{9D8B030D-6E8A-4147-A177-3AD203B41FA5}">
                      <a16:colId xmlns:a16="http://schemas.microsoft.com/office/drawing/2014/main" val="1873812096"/>
                    </a:ext>
                  </a:extLst>
                </a:gridCol>
                <a:gridCol w="424176">
                  <a:extLst>
                    <a:ext uri="{9D8B030D-6E8A-4147-A177-3AD203B41FA5}">
                      <a16:colId xmlns:a16="http://schemas.microsoft.com/office/drawing/2014/main" val="200168760"/>
                    </a:ext>
                  </a:extLst>
                </a:gridCol>
                <a:gridCol w="1440647">
                  <a:extLst>
                    <a:ext uri="{9D8B030D-6E8A-4147-A177-3AD203B41FA5}">
                      <a16:colId xmlns:a16="http://schemas.microsoft.com/office/drawing/2014/main" val="3288696754"/>
                    </a:ext>
                  </a:extLst>
                </a:gridCol>
                <a:gridCol w="886286">
                  <a:extLst>
                    <a:ext uri="{9D8B030D-6E8A-4147-A177-3AD203B41FA5}">
                      <a16:colId xmlns:a16="http://schemas.microsoft.com/office/drawing/2014/main" val="3813918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Type-Data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475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083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Dewald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Thursby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Anderson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7654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1737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McCullough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McGeary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Harrison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7608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Nosek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Psychology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235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Camerer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Econ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199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 Li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Macroeconomics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194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5255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582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Reproducibility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845354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74700" y="4737100"/>
            <a:ext cx="10858500" cy="1333500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25283" y="6239934"/>
            <a:ext cx="57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Kingi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et al numbers are preliminary. Do not cite or quote.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3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 smtClean="0"/>
              <a:t>40% </a:t>
            </a:r>
            <a:r>
              <a:rPr lang="en-US" dirty="0" smtClean="0"/>
              <a:t>use restricted-access data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mostly or completely reproducible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only partially reproducible</a:t>
            </a:r>
          </a:p>
          <a:p>
            <a:r>
              <a:rPr lang="en-US" sz="3600" b="1" dirty="0" smtClean="0"/>
              <a:t>10% </a:t>
            </a:r>
            <a:r>
              <a:rPr lang="en-US" dirty="0" smtClean="0"/>
              <a:t>fail to yield useful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It’s only ½ full!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Hey, it’s not empty!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to curate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762" y="2742566"/>
            <a:ext cx="6190476" cy="2561905"/>
          </a:xfrm>
        </p:spPr>
      </p:pic>
    </p:spTree>
    <p:extLst>
      <p:ext uri="{BB962C8B-B14F-4D97-AF65-F5344CB8AC3E}">
        <p14:creationId xmlns:p14="http://schemas.microsoft.com/office/powerpoint/2010/main" val="26757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citation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 smtClean="0"/>
              <a:t>Macrodata</a:t>
            </a:r>
            <a:r>
              <a:rPr lang="en-US" sz="3200" b="1" dirty="0" smtClean="0"/>
              <a:t>:</a:t>
            </a:r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“We use </a:t>
            </a:r>
            <a:r>
              <a:rPr lang="en-US" dirty="0">
                <a:latin typeface="Century" panose="02040604050505020304" pitchFamily="18" charset="0"/>
              </a:rPr>
              <a:t>data </a:t>
            </a:r>
            <a:r>
              <a:rPr lang="en-US" dirty="0" smtClean="0">
                <a:latin typeface="Century" panose="02040604050505020304" pitchFamily="18" charset="0"/>
              </a:rPr>
              <a:t>downloaded from </a:t>
            </a:r>
            <a:r>
              <a:rPr lang="en-US" dirty="0">
                <a:latin typeface="Century" panose="02040604050505020304" pitchFamily="18" charset="0"/>
              </a:rPr>
              <a:t/>
            </a:r>
            <a:br>
              <a:rPr lang="en-US" dirty="0">
                <a:latin typeface="Century" panose="02040604050505020304" pitchFamily="18" charset="0"/>
              </a:rPr>
            </a:br>
            <a:r>
              <a:rPr lang="en-US" dirty="0">
                <a:latin typeface="Century" panose="02040604050505020304" pitchFamily="18" charset="0"/>
              </a:rPr>
              <a:t>the </a:t>
            </a:r>
            <a:r>
              <a:rPr lang="en-US" dirty="0" smtClean="0">
                <a:latin typeface="Century" panose="02040604050505020304" pitchFamily="18" charset="0"/>
              </a:rPr>
              <a:t>Bureau of Economic Analysis…”</a:t>
            </a:r>
            <a:endParaRPr lang="en-US" dirty="0" smtClean="0"/>
          </a:p>
          <a:p>
            <a:r>
              <a:rPr lang="en-US" sz="3200" b="1" dirty="0" smtClean="0"/>
              <a:t>Microdata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latin typeface="Century" panose="02040604050505020304" pitchFamily="18" charset="0"/>
              </a:rPr>
              <a:t>“… this paper uses data from </a:t>
            </a:r>
            <a:br>
              <a:rPr lang="en-US" dirty="0" smtClean="0">
                <a:latin typeface="Century" panose="02040604050505020304" pitchFamily="18" charset="0"/>
              </a:rPr>
            </a:br>
            <a:r>
              <a:rPr lang="en-US" dirty="0" smtClean="0">
                <a:latin typeface="Century" panose="02040604050505020304" pitchFamily="18" charset="0"/>
              </a:rPr>
              <a:t>the Current Population Survey…”</a:t>
            </a:r>
          </a:p>
        </p:txBody>
      </p:sp>
    </p:spTree>
    <p:extLst>
      <p:ext uri="{BB962C8B-B14F-4D97-AF65-F5344CB8AC3E}">
        <p14:creationId xmlns:p14="http://schemas.microsoft.com/office/powerpoint/2010/main" val="16015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r>
              <a:rPr lang="en-US" dirty="0" smtClean="0"/>
              <a:t>describing </a:t>
            </a:r>
            <a:r>
              <a:rPr lang="en-US" dirty="0" smtClean="0"/>
              <a:t>RELIABLE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Many datasets </a:t>
            </a:r>
          </a:p>
          <a:p>
            <a:pPr lvl="1"/>
            <a:r>
              <a:rPr lang="en-US" sz="3200" dirty="0" smtClean="0"/>
              <a:t>Are imperfectly described</a:t>
            </a:r>
          </a:p>
          <a:p>
            <a:pPr lvl="2"/>
            <a:r>
              <a:rPr lang="en-US" sz="2800" dirty="0" smtClean="0"/>
              <a:t>Very few data citations</a:t>
            </a:r>
          </a:p>
          <a:p>
            <a:pPr lvl="1"/>
            <a:r>
              <a:rPr lang="en-US" sz="3200" dirty="0" smtClean="0"/>
              <a:t>Are badly documented</a:t>
            </a:r>
          </a:p>
          <a:p>
            <a:pPr lvl="1"/>
            <a:r>
              <a:rPr lang="en-US" sz="3200" dirty="0" smtClean="0"/>
              <a:t>Have no (permanent) location defined </a:t>
            </a:r>
          </a:p>
          <a:p>
            <a:pPr lvl="2"/>
            <a:r>
              <a:rPr lang="en-US" sz="2800" dirty="0" smtClean="0"/>
              <a:t>Even for data from high-profile organizations!</a:t>
            </a:r>
          </a:p>
          <a:p>
            <a:pPr lvl="1"/>
            <a:r>
              <a:rPr lang="en-US" sz="3200" dirty="0" smtClean="0"/>
              <a:t>All of the above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What to do?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round (2012-)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662" y="1583140"/>
            <a:ext cx="8175716" cy="4728308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Greater </a:t>
            </a:r>
            <a:r>
              <a:rPr lang="en-US" sz="4400" b="1" u="sng" dirty="0" smtClean="0">
                <a:solidFill>
                  <a:schemeClr val="accent5">
                    <a:lumMod val="75000"/>
                  </a:schemeClr>
                </a:solidFill>
              </a:rPr>
              <a:t>enforcement</a:t>
            </a:r>
            <a:r>
              <a:rPr lang="en-US" sz="4400" b="1" dirty="0" smtClean="0"/>
              <a:t> of data (and code) availability</a:t>
            </a:r>
          </a:p>
          <a:p>
            <a:pPr lvl="1"/>
            <a:r>
              <a:rPr lang="en-US" sz="3600" dirty="0"/>
              <a:t>2015, AJ Political Science</a:t>
            </a:r>
          </a:p>
          <a:p>
            <a:pPr lvl="1"/>
            <a:r>
              <a:rPr lang="en-US" sz="3600" dirty="0" smtClean="0"/>
              <a:t>2016, Data Editor for ASA Software Section</a:t>
            </a:r>
          </a:p>
          <a:p>
            <a:pPr lvl="1"/>
            <a:r>
              <a:rPr lang="en-US" sz="3600" dirty="0" smtClean="0"/>
              <a:t>2016, Statistical review added Science</a:t>
            </a:r>
          </a:p>
          <a:p>
            <a:pPr lvl="1"/>
            <a:r>
              <a:rPr lang="en-US" sz="3600" dirty="0" smtClean="0"/>
              <a:t>2017: AEA appoints Data Editor, with mandate to do similar activities </a:t>
            </a:r>
            <a:br>
              <a:rPr lang="en-US" sz="3600" dirty="0" smtClean="0"/>
            </a:br>
            <a:r>
              <a:rPr lang="en-US" sz="2800" dirty="0" smtClean="0"/>
              <a:t>(also EJ, </a:t>
            </a:r>
            <a:r>
              <a:rPr lang="en-US" sz="2800" dirty="0" err="1" smtClean="0"/>
              <a:t>Restud</a:t>
            </a:r>
            <a:r>
              <a:rPr lang="en-US" sz="2800" dirty="0" smtClean="0"/>
              <a:t>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7130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Verifying reproducibility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4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/>
              <a:t>Current Data Availability Policies are Broken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If the Data is </a:t>
            </a:r>
            <a:br>
              <a:rPr lang="en-US" sz="4800" dirty="0" smtClean="0"/>
            </a:br>
            <a:r>
              <a:rPr lang="en-US" sz="4800" b="1" dirty="0" smtClean="0">
                <a:solidFill>
                  <a:schemeClr val="accent4">
                    <a:lumMod val="75000"/>
                  </a:schemeClr>
                </a:solidFill>
              </a:rPr>
              <a:t>not open-access</a:t>
            </a:r>
            <a:r>
              <a:rPr lang="en-US" sz="4800" dirty="0" smtClean="0"/>
              <a:t>,</a:t>
            </a:r>
            <a:br>
              <a:rPr lang="en-US" sz="4800" dirty="0" smtClean="0"/>
            </a:b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b="1" dirty="0" smtClean="0">
                <a:solidFill>
                  <a:srgbClr val="C00000"/>
                </a:solidFill>
              </a:rPr>
              <a:t>no systematic information is collected </a:t>
            </a:r>
            <a:br>
              <a:rPr lang="en-US" sz="4800" b="1" dirty="0" smtClean="0">
                <a:solidFill>
                  <a:srgbClr val="C00000"/>
                </a:solidFill>
              </a:rPr>
            </a:br>
            <a:r>
              <a:rPr lang="en-US" sz="4000" dirty="0" smtClean="0"/>
              <a:t>(“exemption”)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198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43" y="365125"/>
            <a:ext cx="7825154" cy="5868866"/>
          </a:xfrm>
        </p:spPr>
      </p:pic>
      <p:sp>
        <p:nvSpPr>
          <p:cNvPr id="5" name="TextBox 4"/>
          <p:cNvSpPr txBox="1"/>
          <p:nvPr/>
        </p:nvSpPr>
        <p:spPr>
          <a:xfrm>
            <a:off x="316523" y="5574323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@</a:t>
            </a:r>
            <a:r>
              <a:rPr lang="en-US" dirty="0" err="1" smtClean="0"/>
              <a:t>sdellavi</a:t>
            </a:r>
            <a:endParaRPr lang="en-US" dirty="0" smtClean="0"/>
          </a:p>
          <a:p>
            <a:r>
              <a:rPr lang="en-US" dirty="0" smtClean="0"/>
              <a:t>AER 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asked for “deposits”…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If you used files at</a:t>
            </a:r>
            <a:br>
              <a:rPr lang="en-US" sz="6000" dirty="0" smtClean="0"/>
            </a:br>
            <a:r>
              <a:rPr lang="en-US" sz="6000" dirty="0" smtClean="0"/>
              <a:t>the National Archives,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would we ask you to “deposit”  them?</a:t>
            </a:r>
          </a:p>
        </p:txBody>
      </p:sp>
    </p:spTree>
    <p:extLst>
      <p:ext uri="{BB962C8B-B14F-4D97-AF65-F5344CB8AC3E}">
        <p14:creationId xmlns:p14="http://schemas.microsoft.com/office/powerpoint/2010/main" val="387864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asked for “deposits”…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If you used files at</a:t>
            </a:r>
            <a:br>
              <a:rPr lang="en-US" sz="6000" dirty="0" smtClean="0"/>
            </a:br>
            <a:r>
              <a:rPr lang="en-US" sz="6000" dirty="0" smtClean="0"/>
              <a:t>the National Archives,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b="1" dirty="0" smtClean="0">
                <a:solidFill>
                  <a:schemeClr val="accent2">
                    <a:lumMod val="50000"/>
                  </a:schemeClr>
                </a:solidFill>
              </a:rPr>
              <a:t>you should describe where they are!</a:t>
            </a:r>
            <a:endParaRPr lang="en-US" sz="60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8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Greater transparency of data/code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/>
              <a:t>Why do journals like </a:t>
            </a:r>
            <a:r>
              <a:rPr lang="en-US" dirty="0" smtClean="0"/>
              <a:t>“supplemental ZIP files” and affiliated repositories?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can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8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2247446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characteristics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trusted repositories</a:t>
            </a:r>
            <a:r>
              <a:rPr lang="en-US" dirty="0" smtClean="0"/>
              <a:t> (data archives)?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longevity/ persistence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access</a:t>
            </a:r>
          </a:p>
          <a:p>
            <a:pPr lvl="1"/>
            <a:r>
              <a:rPr lang="en-US" dirty="0" smtClean="0"/>
              <a:t>They DO ensure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self-deposit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dirty="0" smtClean="0"/>
              <a:t>(open)</a:t>
            </a:r>
            <a:r>
              <a:rPr lang="en-US" sz="3200" dirty="0" smtClean="0"/>
              <a:t>ICPSR</a:t>
            </a:r>
            <a:endParaRPr lang="en-US" sz="3200" dirty="0" smtClean="0"/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</p:spTree>
    <p:extLst>
      <p:ext uri="{BB962C8B-B14F-4D97-AF65-F5344CB8AC3E}">
        <p14:creationId xmlns:p14="http://schemas.microsoft.com/office/powerpoint/2010/main" val="38476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b="1" dirty="0" smtClean="0"/>
              <a:t>40% </a:t>
            </a:r>
            <a:r>
              <a:rPr lang="en-US" dirty="0" smtClean="0"/>
              <a:t>use restricted-access data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mostly or completely reproducible</a:t>
            </a:r>
          </a:p>
          <a:p>
            <a:r>
              <a:rPr lang="en-US" sz="3600" b="1" dirty="0" smtClean="0"/>
              <a:t>25% </a:t>
            </a:r>
            <a:r>
              <a:rPr lang="en-US" dirty="0" smtClean="0"/>
              <a:t>use public-use data and are only partially reproducible</a:t>
            </a:r>
          </a:p>
          <a:p>
            <a:r>
              <a:rPr lang="en-US" sz="3600" b="1" dirty="0" smtClean="0"/>
              <a:t>10% </a:t>
            </a:r>
            <a:r>
              <a:rPr lang="en-US" dirty="0" smtClean="0"/>
              <a:t>fail to yield useful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716" y="1825625"/>
            <a:ext cx="4562568" cy="435133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19800" y="1690688"/>
            <a:ext cx="3338513" cy="1766887"/>
            <a:chOff x="6019800" y="1690688"/>
            <a:chExt cx="3338513" cy="1766887"/>
          </a:xfrm>
        </p:grpSpPr>
        <p:sp>
          <p:nvSpPr>
            <p:cNvPr id="7" name="Rectangle 6"/>
            <p:cNvSpPr/>
            <p:nvPr/>
          </p:nvSpPr>
          <p:spPr>
            <a:xfrm>
              <a:off x="6019800" y="1690688"/>
              <a:ext cx="2018731" cy="91603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It’s only ½ full!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47463" y="2374710"/>
              <a:ext cx="1510850" cy="1082865"/>
            </a:xfrm>
            <a:prstGeom prst="straightConnector1">
              <a:avLst/>
            </a:prstGeom>
            <a:ln w="1174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886165" y="4148954"/>
            <a:ext cx="3472148" cy="1157288"/>
            <a:chOff x="5886165" y="4148954"/>
            <a:chExt cx="3472148" cy="1157288"/>
          </a:xfrm>
        </p:grpSpPr>
        <p:sp>
          <p:nvSpPr>
            <p:cNvPr id="10" name="Rectangle 9"/>
            <p:cNvSpPr/>
            <p:nvPr/>
          </p:nvSpPr>
          <p:spPr>
            <a:xfrm>
              <a:off x="5886165" y="4148954"/>
              <a:ext cx="2286000" cy="1157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Hey, it’s not empty!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038531" y="4514850"/>
              <a:ext cx="1319782" cy="414338"/>
            </a:xfrm>
            <a:prstGeom prst="straightConnector1">
              <a:avLst/>
            </a:prstGeom>
            <a:ln w="1206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728663" y="1690688"/>
            <a:ext cx="5157502" cy="916034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</a:t>
            </a:r>
            <a:r>
              <a:rPr lang="en-US" sz="3600" strike="sngStrike" dirty="0" smtClean="0"/>
              <a:t>self-deposit</a:t>
            </a:r>
            <a:r>
              <a:rPr lang="en-US" sz="3600" dirty="0" smtClean="0"/>
              <a:t> repositories in the social sciences</a:t>
            </a:r>
          </a:p>
          <a:p>
            <a:pPr lvl="1"/>
            <a:r>
              <a:rPr lang="en-US" sz="3200" dirty="0" err="1" smtClean="0"/>
              <a:t>Dataverse</a:t>
            </a:r>
            <a:endParaRPr lang="en-US" sz="3200" dirty="0" smtClean="0"/>
          </a:p>
          <a:p>
            <a:pPr lvl="1"/>
            <a:r>
              <a:rPr lang="en-US" sz="3200" dirty="0" err="1" smtClean="0"/>
              <a:t>Figshare</a:t>
            </a:r>
            <a:endParaRPr lang="en-US" sz="3200" dirty="0" smtClean="0"/>
          </a:p>
          <a:p>
            <a:pPr lvl="1"/>
            <a:r>
              <a:rPr lang="en-US" dirty="0" smtClean="0"/>
              <a:t>(o</a:t>
            </a:r>
            <a:r>
              <a:rPr lang="en-US" sz="3200" dirty="0" smtClean="0"/>
              <a:t>pen)ICPSR</a:t>
            </a:r>
            <a:endParaRPr lang="en-US" sz="3200" dirty="0" smtClean="0"/>
          </a:p>
          <a:p>
            <a:pPr lvl="1"/>
            <a:r>
              <a:rPr lang="en-US" sz="3200" dirty="0" err="1" smtClean="0"/>
              <a:t>Zenodo</a:t>
            </a:r>
            <a:endParaRPr lang="en-US" sz="3200" dirty="0" smtClean="0"/>
          </a:p>
          <a:p>
            <a:pPr lvl="1"/>
            <a:r>
              <a:rPr lang="en-US" sz="3200" dirty="0" smtClean="0"/>
              <a:t>Qualitative Data Repository (QDR)</a:t>
            </a:r>
          </a:p>
          <a:p>
            <a:pPr lvl="1"/>
            <a:r>
              <a:rPr lang="en-US" sz="3200" dirty="0" smtClean="0"/>
              <a:t>Others…	</a:t>
            </a:r>
          </a:p>
        </p:txBody>
      </p:sp>
      <p:sp>
        <p:nvSpPr>
          <p:cNvPr id="4" name="Rectangle 3"/>
          <p:cNvSpPr/>
          <p:nvPr/>
        </p:nvSpPr>
        <p:spPr>
          <a:xfrm>
            <a:off x="5880100" y="2641600"/>
            <a:ext cx="5702300" cy="2273300"/>
          </a:xfrm>
          <a:prstGeom prst="rect">
            <a:avLst/>
          </a:prstGeom>
          <a:solidFill>
            <a:srgbClr val="B31B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CASD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IAB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Norway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US Federal Statistical RDC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….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38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Use trusted repositories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Goal: Use any repository!</a:t>
            </a:r>
          </a:p>
          <a:p>
            <a:pPr marL="0" indent="0" algn="ctr">
              <a:buNone/>
            </a:pPr>
            <a:r>
              <a:rPr lang="en-US" sz="4400" dirty="0" smtClean="0"/>
              <a:t>(subject to conditions)</a:t>
            </a:r>
          </a:p>
        </p:txBody>
      </p:sp>
    </p:spTree>
    <p:extLst>
      <p:ext uri="{BB962C8B-B14F-4D97-AF65-F5344CB8AC3E}">
        <p14:creationId xmlns:p14="http://schemas.microsoft.com/office/powerpoint/2010/main" val="358421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scholary</a:t>
            </a:r>
            <a:r>
              <a:rPr lang="en-US" dirty="0"/>
              <a:t> </a:t>
            </a:r>
            <a:r>
              <a:rPr lang="en-US" dirty="0" smtClean="0"/>
              <a:t>discourse!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 smtClean="0"/>
              <a:t>Modern publications thus need </a:t>
            </a:r>
            <a:br>
              <a:rPr lang="en-US" sz="3600" b="1" dirty="0" smtClean="0"/>
            </a:br>
            <a:r>
              <a:rPr lang="en-US" sz="3600" b="1" dirty="0" smtClean="0"/>
              <a:t>the same transparency and completeness</a:t>
            </a:r>
            <a:br>
              <a:rPr lang="en-US" sz="3600" b="1" dirty="0" smtClean="0"/>
            </a:br>
            <a:r>
              <a:rPr lang="en-US" sz="3600" b="1" dirty="0" smtClean="0"/>
              <a:t>as in the old days</a:t>
            </a:r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o facilitate replicability</a:t>
            </a:r>
          </a:p>
        </p:txBody>
      </p:sp>
    </p:spTree>
    <p:extLst>
      <p:ext uri="{BB962C8B-B14F-4D97-AF65-F5344CB8AC3E}">
        <p14:creationId xmlns:p14="http://schemas.microsoft.com/office/powerpoint/2010/main" val="8308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3132" y="1449659"/>
            <a:ext cx="54083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Problems with that?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92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are the problems…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7" y="2394176"/>
            <a:ext cx="5122798" cy="2858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72" y="1343023"/>
            <a:ext cx="6639213" cy="37529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44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Not every data repository is created equal</a:t>
            </a:r>
          </a:p>
          <a:p>
            <a:pPr lvl="1"/>
            <a:r>
              <a:rPr lang="en-US" sz="3200" b="1" u="sng" dirty="0" err="1" smtClean="0">
                <a:solidFill>
                  <a:srgbClr val="C00000"/>
                </a:solidFill>
              </a:rPr>
              <a:t>Github</a:t>
            </a:r>
            <a:r>
              <a:rPr lang="en-US" sz="3200" dirty="0" smtClean="0">
                <a:solidFill>
                  <a:srgbClr val="C00000"/>
                </a:solidFill>
              </a:rPr>
              <a:t>, Dropbox, etc. are not data or code repositories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institutional repository at the University of Southern Venezuela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institutional repository at Cornell University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institutional repository at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Harvard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3200" dirty="0" err="1" smtClean="0">
                <a:solidFill>
                  <a:schemeClr val="accent1">
                    <a:lumMod val="50000"/>
                  </a:schemeClr>
                </a:solidFill>
              </a:rPr>
              <a:t>Dataverse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!) 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the National Archives a reliable repository?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9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Not every restricted-access repository is created equal</a:t>
            </a:r>
          </a:p>
          <a:p>
            <a:pPr lvl="1"/>
            <a:r>
              <a:rPr lang="en-US" sz="3200" dirty="0" smtClean="0">
                <a:solidFill>
                  <a:srgbClr val="C00000"/>
                </a:solidFill>
              </a:rPr>
              <a:t>The </a:t>
            </a:r>
            <a:r>
              <a:rPr lang="en-US" sz="3200" b="1" dirty="0" smtClean="0">
                <a:solidFill>
                  <a:srgbClr val="C00000"/>
                </a:solidFill>
              </a:rPr>
              <a:t>Second Bank of Third City credit card data </a:t>
            </a:r>
            <a:r>
              <a:rPr lang="en-US" sz="3200" dirty="0" smtClean="0">
                <a:solidFill>
                  <a:srgbClr val="C00000"/>
                </a:solidFill>
              </a:rPr>
              <a:t>is not a data/code repository</a:t>
            </a:r>
          </a:p>
          <a:p>
            <a:pPr lvl="1"/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Is the School Board of Third City a reliable repository?</a:t>
            </a:r>
          </a:p>
          <a:p>
            <a:pPr lvl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Is the JPMC Institute a reliable repository?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Is the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US Census Bureau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reliable repository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lvl="1"/>
            <a:r>
              <a:rPr lang="en-US" sz="3200" b="1" dirty="0"/>
              <a:t>Are </a:t>
            </a:r>
            <a:r>
              <a:rPr lang="en-US" sz="3200" b="1" dirty="0" smtClean="0"/>
              <a:t>any </a:t>
            </a:r>
            <a:r>
              <a:rPr lang="en-US" sz="3200" b="1" dirty="0" err="1" smtClean="0"/>
              <a:t>restriced</a:t>
            </a:r>
            <a:r>
              <a:rPr lang="en-US" sz="3200" b="1" dirty="0" smtClean="0"/>
              <a:t>-access repositories reliable archives?</a:t>
            </a:r>
            <a:endParaRPr lang="en-US" sz="3200" b="1" dirty="0"/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So: Describe them!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(cite them!)</a:t>
            </a:r>
          </a:p>
        </p:txBody>
      </p:sp>
    </p:spTree>
    <p:extLst>
      <p:ext uri="{BB962C8B-B14F-4D97-AF65-F5344CB8AC3E}">
        <p14:creationId xmlns:p14="http://schemas.microsoft.com/office/powerpoint/2010/main" val="21278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Data citations and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000" dirty="0" smtClean="0"/>
              <a:t>What is </a:t>
            </a:r>
            <a:r>
              <a:rPr lang="en-US" sz="4000" b="1" dirty="0" smtClean="0"/>
              <a:t>FAIR</a:t>
            </a:r>
            <a:r>
              <a:rPr lang="en-US" sz="4000" dirty="0" smtClean="0"/>
              <a:t>?</a:t>
            </a:r>
          </a:p>
          <a:p>
            <a:pPr lvl="1"/>
            <a:r>
              <a:rPr lang="en-US" sz="4800" b="1" dirty="0"/>
              <a:t>F</a:t>
            </a:r>
            <a:r>
              <a:rPr lang="en-US" sz="4000" dirty="0"/>
              <a:t>indable, </a:t>
            </a:r>
            <a:endParaRPr lang="en-US" sz="4000" dirty="0" smtClean="0"/>
          </a:p>
          <a:p>
            <a:pPr lvl="1"/>
            <a:r>
              <a:rPr lang="en-US" sz="4800" b="1" dirty="0" smtClean="0"/>
              <a:t>A</a:t>
            </a:r>
            <a:r>
              <a:rPr lang="en-US" sz="4000" dirty="0" smtClean="0"/>
              <a:t>ccessible</a:t>
            </a:r>
            <a:r>
              <a:rPr lang="en-US" sz="4000" dirty="0"/>
              <a:t>, </a:t>
            </a:r>
            <a:endParaRPr lang="en-US" sz="4000" dirty="0" smtClean="0"/>
          </a:p>
          <a:p>
            <a:pPr lvl="1"/>
            <a:r>
              <a:rPr lang="en-US" sz="4800" b="1" dirty="0" smtClean="0"/>
              <a:t>I</a:t>
            </a:r>
            <a:r>
              <a:rPr lang="en-US" sz="4000" dirty="0" smtClean="0"/>
              <a:t>nteroperable</a:t>
            </a:r>
            <a:r>
              <a:rPr lang="en-US" sz="4000" dirty="0"/>
              <a:t>, </a:t>
            </a:r>
            <a:r>
              <a:rPr lang="en-US" sz="4000" dirty="0" smtClean="0"/>
              <a:t>and </a:t>
            </a:r>
          </a:p>
          <a:p>
            <a:pPr lvl="1"/>
            <a:r>
              <a:rPr lang="en-US" sz="4800" b="1" dirty="0" smtClean="0"/>
              <a:t>R</a:t>
            </a:r>
            <a:r>
              <a:rPr lang="en-US" sz="4000" dirty="0" smtClean="0"/>
              <a:t>e-usable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94" y="1690688"/>
            <a:ext cx="3438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11747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Citations are not enough!</a:t>
            </a:r>
          </a:p>
        </p:txBody>
      </p:sp>
    </p:spTree>
    <p:extLst>
      <p:ext uri="{BB962C8B-B14F-4D97-AF65-F5344CB8AC3E}">
        <p14:creationId xmlns:p14="http://schemas.microsoft.com/office/powerpoint/2010/main" val="198458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data citations not enough?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tell you “where”</a:t>
            </a:r>
          </a:p>
          <a:p>
            <a:r>
              <a:rPr lang="en-US" dirty="0" smtClean="0"/>
              <a:t>But most do not </a:t>
            </a:r>
          </a:p>
          <a:p>
            <a:pPr lvl="1"/>
            <a:r>
              <a:rPr lang="en-US" dirty="0" smtClean="0"/>
              <a:t>“who can access”</a:t>
            </a:r>
          </a:p>
          <a:p>
            <a:pPr lvl="1"/>
            <a:r>
              <a:rPr lang="en-US" dirty="0" smtClean="0"/>
              <a:t>“for how long”</a:t>
            </a:r>
          </a:p>
          <a:p>
            <a:pPr lvl="1"/>
            <a:r>
              <a:rPr lang="en-US" dirty="0" smtClean="0"/>
              <a:t>“under what conditions”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(Though in theory, these are covered by the Data Citation Principles)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Availability </a:t>
            </a:r>
            <a:r>
              <a:rPr lang="en-US" dirty="0" smtClean="0"/>
              <a:t>Statements (DAS)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>
                <a:solidFill>
                  <a:srgbClr val="0070C0"/>
                </a:solidFill>
              </a:rPr>
              <a:t>where data </a:t>
            </a:r>
            <a:r>
              <a:rPr lang="en-US" dirty="0"/>
              <a:t>supporting the results reported in a published article can be </a:t>
            </a:r>
            <a:r>
              <a:rPr lang="en-US" dirty="0" smtClean="0"/>
              <a:t>found</a:t>
            </a:r>
          </a:p>
          <a:p>
            <a:pPr lvl="1"/>
            <a:r>
              <a:rPr lang="en-US" dirty="0" smtClean="0"/>
              <a:t>including </a:t>
            </a:r>
            <a:r>
              <a:rPr lang="en-US" dirty="0"/>
              <a:t>unique identifiers linking to publicly archived datasets analyzed or generated during </a:t>
            </a:r>
            <a:r>
              <a:rPr lang="en-US" dirty="0" smtClean="0"/>
              <a:t>the study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DASs </a:t>
            </a:r>
            <a:r>
              <a:rPr lang="en-US" dirty="0"/>
              <a:t>can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increase transparency </a:t>
            </a:r>
            <a:r>
              <a:rPr lang="en-US" dirty="0"/>
              <a:t>by providing a reason why data cannot be </a:t>
            </a:r>
            <a:r>
              <a:rPr lang="en-US" dirty="0" smtClean="0"/>
              <a:t>made (immediately) </a:t>
            </a:r>
            <a:r>
              <a:rPr lang="en-US" dirty="0"/>
              <a:t>available </a:t>
            </a:r>
            <a:endParaRPr lang="en-US" dirty="0" smtClean="0"/>
          </a:p>
          <a:p>
            <a:pPr lvl="1"/>
            <a:r>
              <a:rPr lang="en-US" b="1" dirty="0" smtClean="0"/>
              <a:t>need </a:t>
            </a:r>
            <a:r>
              <a:rPr lang="en-US" b="1" dirty="0"/>
              <a:t>for registration</a:t>
            </a:r>
            <a:r>
              <a:rPr lang="en-US" dirty="0"/>
              <a:t>, </a:t>
            </a:r>
            <a:r>
              <a:rPr lang="en-US" dirty="0" smtClean="0"/>
              <a:t>ethical </a:t>
            </a:r>
            <a:r>
              <a:rPr lang="en-US" dirty="0"/>
              <a:t>or legal restrictions, or because </a:t>
            </a:r>
            <a:r>
              <a:rPr lang="en-US" dirty="0" smtClean="0"/>
              <a:t>of an </a:t>
            </a:r>
            <a:r>
              <a:rPr lang="en-US" dirty="0"/>
              <a:t>embargo </a:t>
            </a:r>
            <a:r>
              <a:rPr lang="en-US" dirty="0" smtClean="0"/>
              <a:t>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7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61037" y="1449659"/>
            <a:ext cx="6069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Replication?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8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</a:t>
            </a:r>
            <a:r>
              <a:rPr lang="en-US" dirty="0" smtClean="0"/>
              <a:t> statement </a:t>
            </a:r>
            <a:r>
              <a:rPr lang="en-US" dirty="0"/>
              <a:t>about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how long </a:t>
            </a:r>
            <a:r>
              <a:rPr lang="en-US" dirty="0" smtClean="0"/>
              <a:t>data will be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available</a:t>
            </a:r>
            <a:r>
              <a:rPr lang="en-US" dirty="0" smtClean="0"/>
              <a:t> (policy)</a:t>
            </a:r>
          </a:p>
          <a:p>
            <a:pPr lvl="1"/>
            <a:r>
              <a:rPr lang="en-US" dirty="0" smtClean="0"/>
              <a:t>DOI assignments implies </a:t>
            </a:r>
            <a:r>
              <a:rPr lang="en-US" b="1" dirty="0" smtClean="0"/>
              <a:t>long-term curation</a:t>
            </a:r>
          </a:p>
          <a:p>
            <a:pPr lvl="1"/>
            <a:r>
              <a:rPr lang="en-US" dirty="0" smtClean="0"/>
              <a:t>But long-term curation </a:t>
            </a:r>
            <a:r>
              <a:rPr lang="en-US" sz="3000" b="1" dirty="0" smtClean="0"/>
              <a:t>does not require DOI</a:t>
            </a:r>
            <a:r>
              <a:rPr lang="en-US" dirty="0" smtClean="0"/>
              <a:t>! </a:t>
            </a:r>
          </a:p>
          <a:p>
            <a:r>
              <a:rPr lang="en-US" dirty="0" smtClean="0"/>
              <a:t>A statement about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usage rights</a:t>
            </a:r>
          </a:p>
          <a:p>
            <a:pPr lvl="1"/>
            <a:r>
              <a:rPr lang="en-US" dirty="0" smtClean="0"/>
              <a:t>Not every dataset is in the public domain</a:t>
            </a:r>
          </a:p>
          <a:p>
            <a:pPr lvl="1"/>
            <a:r>
              <a:rPr lang="en-US" dirty="0" smtClean="0"/>
              <a:t>Not everybody knows that U.S. Government data are usually in the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041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Improve provenance documentation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22" y="338816"/>
            <a:ext cx="455295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16" y="2344976"/>
            <a:ext cx="3615963" cy="41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b="1" dirty="0"/>
              <a:t>documented and are readily available to any researcher for purposes of replication.</a:t>
            </a:r>
          </a:p>
          <a:p>
            <a:pPr fontAlgn="base"/>
            <a:r>
              <a:rPr lang="en-US" dirty="0"/>
              <a:t>Authors of accepted papers that contain empirical work, simulations, or experimental work must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provide</a:t>
            </a:r>
            <a:r>
              <a:rPr lang="en-US" dirty="0"/>
              <a:t>, prior to publication,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data, programs, and other details of the computations sufficient to permit replication. </a:t>
            </a:r>
            <a:r>
              <a:rPr lang="en-US" dirty="0"/>
              <a:t>These will be posted on the AEA website. The Editor should be notified at the time of submission if the data used in a paper are proprietary or if, for some other reason, the requirements above cannot be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</a:t>
            </a:r>
            <a:r>
              <a:rPr lang="en-US" dirty="0" smtClean="0"/>
              <a:t>Data </a:t>
            </a:r>
            <a:r>
              <a:rPr lang="en-US" dirty="0" smtClean="0"/>
              <a:t>Availability </a:t>
            </a:r>
            <a:r>
              <a:rPr lang="en-US" dirty="0" smtClean="0"/>
              <a:t>Policy </a:t>
            </a:r>
            <a:r>
              <a:rPr lang="en-US" dirty="0" smtClean="0"/>
              <a:t>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are </a:t>
            </a:r>
            <a:r>
              <a:rPr lang="en-US" b="1" u="sng" dirty="0"/>
              <a:t>readily available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any researcher for purposes of replication.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publication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replication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These will be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the data used in a paper are proprietary or if, for some other reason, the requirements above cannot be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July 16,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</a:t>
            </a:r>
            <a:r>
              <a:rPr lang="en-US" dirty="0" smtClean="0"/>
              <a:t>Data &amp; Code </a:t>
            </a:r>
            <a:r>
              <a:rPr lang="en-US" dirty="0" smtClean="0"/>
              <a:t>Availability </a:t>
            </a:r>
            <a:r>
              <a:rPr lang="en-US" dirty="0" smtClean="0"/>
              <a:t>Policy</a:t>
            </a:r>
            <a:r>
              <a:rPr lang="en-US" dirty="0"/>
              <a:t> </a:t>
            </a:r>
            <a:r>
              <a:rPr lang="en-US" dirty="0" smtClean="0"/>
              <a:t>(2019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</a:t>
            </a:r>
            <a:r>
              <a:rPr lang="en-US" dirty="0" smtClean="0"/>
              <a:t>DCAP </a:t>
            </a:r>
            <a:r>
              <a:rPr lang="en-US" dirty="0" smtClean="0"/>
              <a:t>(</a:t>
            </a:r>
            <a:r>
              <a:rPr lang="en-US" dirty="0" smtClean="0"/>
              <a:t>2018→2019)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5849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These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be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posted on the AEA website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the data used in a paper are proprietary or if, for some other reason, the requirements above cannot be met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766411"/>
            <a:ext cx="10515600" cy="3091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6443" y="1825625"/>
            <a:ext cx="10297357" cy="1636666"/>
          </a:xfrm>
          <a:prstGeom prst="rect">
            <a:avLst/>
          </a:prstGeom>
          <a:solidFill>
            <a:schemeClr val="bg2">
              <a:lumMod val="9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154967" y="3116570"/>
            <a:ext cx="1882066" cy="514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56443" y="3766411"/>
            <a:ext cx="10282117" cy="302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Data and programs should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be archived in the AEA Data and Code Repository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Authors will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provide access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editors and reviewers, if requested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, to both data and programs prior to acceptance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 The Editor should be notified at the time of submission if access to the data used in a paper is restricted or limited, or if, for some other reason, the requirements above cannot be met.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The AEA Data Editor will assess compliance with this policy, and will verify the accuracy of the information prior to acceptance by the Editor.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23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0" y="1542732"/>
            <a:ext cx="6976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285" y="2091508"/>
            <a:ext cx="327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doi.org/10.17226/25303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29" y="240067"/>
            <a:ext cx="2397369" cy="35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90688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</a:t>
            </a:r>
            <a:r>
              <a:rPr lang="en-US" dirty="0" smtClean="0"/>
              <a:t>Pre-Publication </a:t>
            </a:r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paper that receives a “conditional acceptance” is verified</a:t>
            </a:r>
          </a:p>
          <a:p>
            <a:pPr lvl="1"/>
            <a:r>
              <a:rPr lang="en-US" i="1" dirty="0" smtClean="0"/>
              <a:t>Data citations</a:t>
            </a:r>
          </a:p>
          <a:p>
            <a:pPr lvl="1"/>
            <a:r>
              <a:rPr lang="en-US" i="1" dirty="0" smtClean="0"/>
              <a:t>Quality of README</a:t>
            </a:r>
          </a:p>
          <a:p>
            <a:pPr lvl="1"/>
            <a:r>
              <a:rPr lang="en-US" i="1" dirty="0" smtClean="0"/>
              <a:t>Quality of code</a:t>
            </a:r>
          </a:p>
          <a:p>
            <a:pPr lvl="1"/>
            <a:r>
              <a:rPr lang="en-US" i="1" dirty="0" smtClean="0"/>
              <a:t>Reproducibility of code</a:t>
            </a:r>
          </a:p>
          <a:p>
            <a:pPr lvl="1"/>
            <a:r>
              <a:rPr lang="en-US" i="1" dirty="0"/>
              <a:t>Quality of </a:t>
            </a:r>
            <a:r>
              <a:rPr lang="en-US" i="1" dirty="0" smtClean="0"/>
              <a:t>metadata in the repository</a:t>
            </a:r>
          </a:p>
          <a:p>
            <a:pPr lvl="1"/>
            <a:endParaRPr lang="en-US" i="1" dirty="0" smtClean="0"/>
          </a:p>
          <a:p>
            <a:pPr lvl="1"/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1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Reproducibility Check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690688"/>
            <a:ext cx="7886700" cy="3513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52" y="3957148"/>
            <a:ext cx="3742509" cy="24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AF8F-F213-4D6A-B8D4-6C51FA8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65125"/>
            <a:ext cx="9784080" cy="1325563"/>
          </a:xfrm>
        </p:spPr>
        <p:txBody>
          <a:bodyPr/>
          <a:lstStyle/>
          <a:p>
            <a:r>
              <a:rPr lang="en-US" dirty="0" smtClean="0"/>
              <a:t>Goal: Improve reproducibility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 flipV="1">
            <a:off x="10489720" y="2260122"/>
            <a:ext cx="17254" cy="2070338"/>
          </a:xfrm>
          <a:prstGeom prst="straightConnector1">
            <a:avLst/>
          </a:prstGeom>
          <a:ln w="1270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</a:t>
            </a:r>
            <a:r>
              <a:rPr lang="en-US" dirty="0" smtClean="0"/>
              <a:t>Data and Code Deposits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Check README 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egible? Intelligible? Complete?</a:t>
            </a:r>
          </a:p>
          <a:p>
            <a:pPr lvl="1"/>
            <a:r>
              <a:rPr lang="en-US" dirty="0" smtClean="0"/>
              <a:t>Check Code</a:t>
            </a:r>
          </a:p>
          <a:p>
            <a:pPr lvl="2"/>
            <a:r>
              <a:rPr lang="en-US" dirty="0" smtClean="0"/>
              <a:t>Where is Table 1? Figure 1? Could this work?</a:t>
            </a:r>
          </a:p>
          <a:p>
            <a:pPr lvl="1"/>
            <a:r>
              <a:rPr lang="en-US" dirty="0" smtClean="0"/>
              <a:t>Check Access Rights</a:t>
            </a:r>
          </a:p>
          <a:p>
            <a:pPr lvl="2"/>
            <a:r>
              <a:rPr lang="en-US" dirty="0" smtClean="0"/>
              <a:t>Can the author provides us with data?</a:t>
            </a:r>
          </a:p>
          <a:p>
            <a:pPr lvl="2"/>
            <a:r>
              <a:rPr lang="en-US" dirty="0" smtClean="0"/>
              <a:t>Does the data access as described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8735" y="365125"/>
            <a:ext cx="12370735" cy="58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16816" y="17463"/>
            <a:ext cx="11717338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on reproduced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3346882"/>
            <a:ext cx="9601940" cy="1012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 flipH="1">
            <a:off x="1741378" y="3094850"/>
            <a:ext cx="1674802" cy="966468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48975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447359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Full-featured repository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data principles rely on metadata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5180" y="1331625"/>
            <a:ext cx="6627760" cy="5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3600450"/>
            <a:ext cx="8677275" cy="11430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22" y="788194"/>
            <a:ext cx="8877300" cy="196215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322" y="5431291"/>
            <a:ext cx="8448675" cy="1057275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40" y="2657188"/>
            <a:ext cx="8560240" cy="148597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6957"/>
            <a:ext cx="7315200" cy="296728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2329" y="130629"/>
            <a:ext cx="7339692" cy="746215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6" y="2215170"/>
            <a:ext cx="11125772" cy="2819545"/>
          </a:xfrm>
          <a:prstGeom prst="rect">
            <a:avLst/>
          </a:prstGeom>
          <a:effectLst>
            <a:outerShdw blurRad="50800" dist="469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48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findability relies on metadata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241" y="1476346"/>
            <a:ext cx="8746557" cy="55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8905" y="1582824"/>
            <a:ext cx="81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Oct 11,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2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archives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</a:t>
            </a:r>
            <a:r>
              <a:rPr lang="en-US" dirty="0"/>
              <a:t>Oct 11 and Oct 13, 2019, the staff at </a:t>
            </a:r>
            <a:r>
              <a:rPr lang="en-US" dirty="0" err="1"/>
              <a:t>openICPSR</a:t>
            </a:r>
            <a:r>
              <a:rPr lang="en-US" dirty="0"/>
              <a:t> ingested </a:t>
            </a:r>
            <a:r>
              <a:rPr lang="en-US" sz="4800" b="1" dirty="0"/>
              <a:t>2,552 historical </a:t>
            </a:r>
            <a:r>
              <a:rPr lang="en-US" sz="4800" b="1" dirty="0" smtClean="0"/>
              <a:t>AEA supplements</a:t>
            </a:r>
            <a:r>
              <a:rPr lang="en-US" dirty="0"/>
              <a:t>, increasing the size of the </a:t>
            </a:r>
            <a:r>
              <a:rPr lang="en-US" dirty="0" err="1"/>
              <a:t>openICPSR</a:t>
            </a:r>
            <a:r>
              <a:rPr lang="en-US" dirty="0"/>
              <a:t> repository </a:t>
            </a:r>
            <a:r>
              <a:rPr lang="en-US" b="1" dirty="0"/>
              <a:t>by a factor of </a:t>
            </a:r>
            <a:r>
              <a:rPr lang="en-US" b="1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dirty="0"/>
              <a:t>The migrated archives are now available through the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hlinkClick r:id="rId2"/>
              </a:rPr>
              <a:t>openICPSR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 search interface</a:t>
            </a:r>
            <a:r>
              <a:rPr lang="en-US" dirty="0"/>
              <a:t>, the </a:t>
            </a:r>
            <a:r>
              <a:rPr lang="en-US" sz="3600" b="1" dirty="0">
                <a:hlinkClick r:id="rId3"/>
              </a:rPr>
              <a:t>general ICPSR search interface</a:t>
            </a:r>
            <a:r>
              <a:rPr lang="en-US" dirty="0"/>
              <a:t>, as well as through a variety of federated search interfaces such as </a:t>
            </a:r>
            <a:r>
              <a:rPr lang="en-US" sz="3600" b="1" dirty="0">
                <a:hlinkClick r:id="rId4"/>
              </a:rPr>
              <a:t>Google Dataset Search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60259" cy="67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0"/>
            <a:ext cx="11508509" cy="79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765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(Clemens 2015)</a:t>
            </a:r>
          </a:p>
        </p:txBody>
      </p:sp>
    </p:spTree>
    <p:extLst>
      <p:ext uri="{BB962C8B-B14F-4D97-AF65-F5344CB8AC3E}">
        <p14:creationId xmlns:p14="http://schemas.microsoft.com/office/powerpoint/2010/main" val="11971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Stata</a:t>
            </a:r>
            <a:r>
              <a:rPr lang="en-US" dirty="0"/>
              <a:t> is the most popular statistical software in the journals of the AEA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72.96%</a:t>
            </a:r>
            <a:r>
              <a:rPr lang="en-US" dirty="0" smtClean="0"/>
              <a:t> of </a:t>
            </a:r>
            <a:r>
              <a:rPr lang="en-US" dirty="0"/>
              <a:t>all </a:t>
            </a:r>
            <a:r>
              <a:rPr lang="en-US" dirty="0" smtClean="0"/>
              <a:t>supplements) </a:t>
            </a:r>
          </a:p>
          <a:p>
            <a:r>
              <a:rPr lang="en-US" dirty="0" smtClean="0"/>
              <a:t>followed </a:t>
            </a:r>
            <a:r>
              <a:rPr lang="en-US" dirty="0"/>
              <a:t>by </a:t>
            </a:r>
            <a:r>
              <a:rPr lang="en-US" b="1" dirty="0" err="1"/>
              <a:t>Matlab</a:t>
            </a:r>
            <a:r>
              <a:rPr lang="en-US" dirty="0"/>
              <a:t> (</a:t>
            </a:r>
            <a:r>
              <a:rPr lang="en-US" sz="4000" b="1" dirty="0" smtClean="0">
                <a:solidFill>
                  <a:schemeClr val="accent2"/>
                </a:solidFill>
              </a:rPr>
              <a:t>22.45%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348392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22917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stats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1956"/>
            <a:ext cx="5181600" cy="36986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1956"/>
            <a:ext cx="5181600" cy="3698675"/>
          </a:xfrm>
        </p:spPr>
      </p:pic>
    </p:spTree>
    <p:extLst>
      <p:ext uri="{BB962C8B-B14F-4D97-AF65-F5344CB8AC3E}">
        <p14:creationId xmlns:p14="http://schemas.microsoft.com/office/powerpoint/2010/main" val="408569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efforts at the AEA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Pre-emptively improve code archives</a:t>
            </a:r>
          </a:p>
          <a:p>
            <a:pPr lvl="1"/>
            <a:r>
              <a:rPr lang="en-US" sz="2800" dirty="0"/>
              <a:t>By conducting reproducibility checks </a:t>
            </a:r>
            <a:r>
              <a:rPr lang="en-US" sz="2000" dirty="0"/>
              <a:t>when we can</a:t>
            </a:r>
            <a:endParaRPr lang="en-US" sz="2800" dirty="0"/>
          </a:p>
          <a:p>
            <a:pPr lvl="1"/>
            <a:r>
              <a:rPr lang="en-US" sz="2800" dirty="0"/>
              <a:t>By working with groups that conduct reproducibility checks </a:t>
            </a:r>
            <a:br>
              <a:rPr lang="en-US" sz="2800" dirty="0"/>
            </a:br>
            <a:r>
              <a:rPr lang="en-US" sz="2000" dirty="0"/>
              <a:t>when we cannot</a:t>
            </a:r>
            <a:endParaRPr lang="en-US" sz="2800" dirty="0"/>
          </a:p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Better archives</a:t>
            </a:r>
          </a:p>
          <a:p>
            <a:pPr lvl="1"/>
            <a:r>
              <a:rPr lang="en-US" sz="2800" dirty="0" smtClean="0"/>
              <a:t>Greater transparency of the code and data archives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Better provenance tracking</a:t>
            </a:r>
          </a:p>
          <a:p>
            <a:pPr lvl="2"/>
            <a:r>
              <a:rPr lang="en-US" sz="2400" dirty="0" smtClean="0"/>
              <a:t>Leave code where it is when appropriate</a:t>
            </a:r>
          </a:p>
          <a:p>
            <a:pPr lvl="2"/>
            <a:r>
              <a:rPr lang="en-US" sz="2400" dirty="0" smtClean="0"/>
              <a:t>Leave data where it is almost always</a:t>
            </a:r>
          </a:p>
          <a:p>
            <a:pPr lvl="2"/>
            <a:r>
              <a:rPr lang="en-US" sz="2400" dirty="0" smtClean="0"/>
              <a:t>Display that information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4291846"/>
            <a:ext cx="9601940" cy="1753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Data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Citation Principles</a:t>
            </a:r>
          </a:p>
          <a:p>
            <a:r>
              <a:rPr lang="en-US" dirty="0" smtClean="0"/>
              <a:t>Image of a standard data citation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0" y="456045"/>
            <a:ext cx="5810549" cy="6782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7" y="2201142"/>
            <a:ext cx="1591056" cy="1048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39" y="3533795"/>
            <a:ext cx="10153650" cy="119062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88508" y="5971629"/>
            <a:ext cx="390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Data Citation Synthesis Group: Joint Declaration of Data Citation Principles.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Martone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M. (ed.) San Diego CA: FORCE11; 2014 [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https://www.force11.org/group/joint-declaration-data-citation-principles-final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23617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89965" y="3802931"/>
            <a:ext cx="2203268" cy="51743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0193" y="2954064"/>
            <a:ext cx="7241177" cy="385433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94760" y="2681203"/>
            <a:ext cx="7543800" cy="386862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AEA “Data Availability Policy” (2019)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6696" y="4857587"/>
            <a:ext cx="5129349" cy="391079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policy of the American Economic Association to publish papers only if the data used in the analysis are </a:t>
            </a:r>
            <a:r>
              <a:rPr lang="en-US" b="1" u="sng" dirty="0"/>
              <a:t>clearly and precisely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documented and </a:t>
            </a:r>
            <a:r>
              <a:rPr lang="en-US" b="1" u="sng" dirty="0"/>
              <a:t>access to the data and code is clearly and precisely documented and is non-exclusive to the authors.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Authors of accepted papers that contain empirical work, simulations, or experimental work must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provide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prior to acceptance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data, programs, and other details of the computations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sufficient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to permit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replication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well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information about access to data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programs.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0193" y="2604407"/>
            <a:ext cx="10517778" cy="922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pPr lvl="1"/>
            <a:r>
              <a:rPr lang="en-US" dirty="0" smtClean="0"/>
              <a:t>→ in Article?</a:t>
            </a:r>
          </a:p>
          <a:p>
            <a:pPr lvl="1"/>
            <a:r>
              <a:rPr lang="en-US" dirty="0" smtClean="0"/>
              <a:t>→ in Online Appendix?</a:t>
            </a:r>
          </a:p>
          <a:p>
            <a:pPr lvl="1"/>
            <a:r>
              <a:rPr lang="en-US" dirty="0"/>
              <a:t>→ in README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pPr lvl="1"/>
            <a:r>
              <a:rPr lang="en-US" dirty="0" smtClean="0"/>
              <a:t>→ URL leads to exact data?</a:t>
            </a:r>
          </a:p>
          <a:p>
            <a:pPr lvl="1"/>
            <a:r>
              <a:rPr lang="en-US" dirty="0" smtClean="0"/>
              <a:t>→ URL leads to application procedure?</a:t>
            </a:r>
          </a:p>
          <a:p>
            <a:pPr lvl="1"/>
            <a:r>
              <a:rPr lang="en-US" dirty="0"/>
              <a:t>→ </a:t>
            </a:r>
            <a:r>
              <a:rPr lang="en-US" dirty="0" smtClean="0"/>
              <a:t>other access procedure is described?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940750"/>
            <a:ext cx="5310909" cy="374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4947" y="6545584"/>
            <a:ext cx="47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Le labyrinthe des juges, par 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Guillaume Beck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manuscript is checked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datasets are used</a:t>
            </a:r>
          </a:p>
          <a:p>
            <a:r>
              <a:rPr lang="en-US" dirty="0" smtClean="0"/>
              <a:t>Are they cited?</a:t>
            </a:r>
          </a:p>
          <a:p>
            <a:r>
              <a:rPr lang="en-US" dirty="0"/>
              <a:t>Is there additional information on access? </a:t>
            </a:r>
            <a:endParaRPr lang="en-US" dirty="0" smtClean="0"/>
          </a:p>
          <a:p>
            <a:r>
              <a:rPr lang="en-US" dirty="0" smtClean="0"/>
              <a:t>Is there license/ data use information?</a:t>
            </a:r>
          </a:p>
          <a:p>
            <a:pPr lvl="1"/>
            <a:r>
              <a:rPr lang="en-US" dirty="0" smtClean="0"/>
              <a:t>→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Should</a:t>
            </a:r>
            <a:r>
              <a:rPr lang="en-US" dirty="0" smtClean="0"/>
              <a:t> the author provide the data?</a:t>
            </a:r>
          </a:p>
          <a:p>
            <a:pPr lvl="1"/>
            <a:r>
              <a:rPr lang="en-US" dirty="0" smtClean="0"/>
              <a:t>→ Is the author </a:t>
            </a:r>
            <a:r>
              <a:rPr lang="en-US" b="1" u="sng" dirty="0" smtClean="0">
                <a:solidFill>
                  <a:srgbClr val="FF0000"/>
                </a:solidFill>
              </a:rPr>
              <a:t>allowed</a:t>
            </a:r>
            <a:r>
              <a:rPr lang="en-US" dirty="0" smtClean="0"/>
              <a:t> to provide data?</a:t>
            </a:r>
          </a:p>
        </p:txBody>
      </p:sp>
    </p:spTree>
    <p:extLst>
      <p:ext uri="{BB962C8B-B14F-4D97-AF65-F5344CB8AC3E}">
        <p14:creationId xmlns:p14="http://schemas.microsoft.com/office/powerpoint/2010/main" val="427869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20" y="1582824"/>
            <a:ext cx="118605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Proposed: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Explicit DAS or</a:t>
            </a:r>
          </a:p>
          <a:p>
            <a:pPr algn="ctr"/>
            <a:r>
              <a:rPr lang="en-US" sz="8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Incorporate into README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9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209841" y="1542732"/>
            <a:ext cx="894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Montserrat" panose="00000500000000000000" pitchFamily="50" charset="0"/>
              </a:rPr>
              <a:t>Replication </a:t>
            </a:r>
            <a:r>
              <a:rPr lang="en-US" sz="3000" b="1" dirty="0" smtClean="0">
                <a:latin typeface="Montserrat" panose="00000500000000000000" pitchFamily="50" charset="0"/>
              </a:rPr>
              <a:t>continuum</a:t>
            </a:r>
            <a:endParaRPr lang="de-DE" sz="3000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9841" y="2038094"/>
            <a:ext cx="1031378" cy="534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Shape 610">
            <a:extLst>
              <a:ext uri="{FF2B5EF4-FFF2-40B4-BE49-F238E27FC236}">
                <a16:creationId xmlns:a16="http://schemas.microsoft.com/office/drawing/2014/main" id="{617EA7EE-2C68-F149-AB49-BEB043A92D18}"/>
              </a:ext>
            </a:extLst>
          </p:cNvPr>
          <p:cNvSpPr/>
          <p:nvPr/>
        </p:nvSpPr>
        <p:spPr>
          <a:xfrm>
            <a:off x="467046" y="4625501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Reproducibility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Textfeld 29">
            <a:extLst>
              <a:ext uri="{FF2B5EF4-FFF2-40B4-BE49-F238E27FC236}">
                <a16:creationId xmlns:a16="http://schemas.microsoft.com/office/drawing/2014/main" id="{6B716C6D-879D-4D42-89C5-D290E801F606}"/>
              </a:ext>
            </a:extLst>
          </p:cNvPr>
          <p:cNvSpPr txBox="1"/>
          <p:nvPr/>
        </p:nvSpPr>
        <p:spPr>
          <a:xfrm>
            <a:off x="450718" y="5133472"/>
            <a:ext cx="2914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Narrow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Pure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Verification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sp>
        <p:nvSpPr>
          <p:cNvPr id="8" name="Shape 610">
            <a:extLst>
              <a:ext uri="{FF2B5EF4-FFF2-40B4-BE49-F238E27FC236}">
                <a16:creationId xmlns:a16="http://schemas.microsoft.com/office/drawing/2014/main" id="{7B401221-F159-7944-806E-71343D9B647A}"/>
              </a:ext>
            </a:extLst>
          </p:cNvPr>
          <p:cNvSpPr/>
          <p:nvPr/>
        </p:nvSpPr>
        <p:spPr>
          <a:xfrm>
            <a:off x="4720067" y="4603112"/>
            <a:ext cx="2166218" cy="400091"/>
          </a:xfrm>
          <a:prstGeom prst="rect">
            <a:avLst/>
          </a:prstGeom>
          <a:noFill/>
          <a:ln>
            <a:noFill/>
          </a:ln>
        </p:spPr>
        <p:txBody>
          <a:bodyPr lIns="91412" tIns="45700" rIns="91412" bIns="457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1501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Replicability</a:t>
            </a:r>
            <a:endParaRPr lang="id-ID" sz="1501" b="1" dirty="0"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6F938-EA20-1941-9966-69EAAB5F042A}"/>
              </a:ext>
            </a:extLst>
          </p:cNvPr>
          <p:cNvCxnSpPr/>
          <p:nvPr/>
        </p:nvCxnSpPr>
        <p:spPr>
          <a:xfrm>
            <a:off x="615100" y="4343409"/>
            <a:ext cx="10948259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28">
            <a:extLst>
              <a:ext uri="{FF2B5EF4-FFF2-40B4-BE49-F238E27FC236}">
                <a16:creationId xmlns:a16="http://schemas.microsoft.com/office/drawing/2014/main" id="{17ED61F6-7386-0946-A29C-5BFA0295B8DD}"/>
              </a:ext>
            </a:extLst>
          </p:cNvPr>
          <p:cNvSpPr/>
          <p:nvPr/>
        </p:nvSpPr>
        <p:spPr>
          <a:xfrm>
            <a:off x="1326276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3" name="Ellipse 28">
            <a:extLst>
              <a:ext uri="{FF2B5EF4-FFF2-40B4-BE49-F238E27FC236}">
                <a16:creationId xmlns:a16="http://schemas.microsoft.com/office/drawing/2014/main" id="{42383DAD-243F-4244-9C1B-9A08ABC07170}"/>
              </a:ext>
            </a:extLst>
          </p:cNvPr>
          <p:cNvSpPr/>
          <p:nvPr/>
        </p:nvSpPr>
        <p:spPr>
          <a:xfrm>
            <a:off x="5595625" y="4135858"/>
            <a:ext cx="415102" cy="4151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latin typeface="+mj-lt"/>
              </a:rPr>
              <a:t>08</a:t>
            </a:r>
          </a:p>
        </p:txBody>
      </p:sp>
      <p:sp>
        <p:nvSpPr>
          <p:cNvPr id="14" name="Textfeld 29">
            <a:extLst>
              <a:ext uri="{FF2B5EF4-FFF2-40B4-BE49-F238E27FC236}">
                <a16:creationId xmlns:a16="http://schemas.microsoft.com/office/drawing/2014/main" id="{31E9F3A0-088B-C042-B24C-C0F3BFC8D18E}"/>
              </a:ext>
            </a:extLst>
          </p:cNvPr>
          <p:cNvSpPr txBox="1"/>
          <p:nvPr/>
        </p:nvSpPr>
        <p:spPr>
          <a:xfrm>
            <a:off x="4720067" y="5097892"/>
            <a:ext cx="32909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Wide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Pesaran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Statistical Replication (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Hamermesh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2007)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Reproduction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/</a:t>
            </a:r>
            <a:r>
              <a:rPr lang="de-DE" sz="14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Reanalysis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(Clemens 2015)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53D58C-613D-D243-A9B2-88AE15222990}"/>
              </a:ext>
            </a:extLst>
          </p:cNvPr>
          <p:cNvCxnSpPr>
            <a:cxnSpLocks/>
          </p:cNvCxnSpPr>
          <p:nvPr/>
        </p:nvCxnSpPr>
        <p:spPr>
          <a:xfrm>
            <a:off x="5740400" y="3285067"/>
            <a:ext cx="25400" cy="745066"/>
          </a:xfrm>
          <a:prstGeom prst="straightConnector1">
            <a:avLst/>
          </a:prstGeom>
          <a:ln w="857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102866" y="2454198"/>
          <a:ext cx="6525387" cy="1112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21534">
                  <a:extLst>
                    <a:ext uri="{9D8B030D-6E8A-4147-A177-3AD203B41FA5}">
                      <a16:colId xmlns:a16="http://schemas.microsoft.com/office/drawing/2014/main" val="30596635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997961929"/>
                    </a:ext>
                  </a:extLst>
                </a:gridCol>
                <a:gridCol w="1629535">
                  <a:extLst>
                    <a:ext uri="{9D8B030D-6E8A-4147-A177-3AD203B41FA5}">
                      <a16:colId xmlns:a16="http://schemas.microsoft.com/office/drawing/2014/main" val="2093557392"/>
                    </a:ext>
                  </a:extLst>
                </a:gridCol>
                <a:gridCol w="1699518">
                  <a:extLst>
                    <a:ext uri="{9D8B030D-6E8A-4147-A177-3AD203B41FA5}">
                      <a16:colId xmlns:a16="http://schemas.microsoft.com/office/drawing/2014/main" val="76743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Different code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7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or software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7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36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Authors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14098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2632075"/>
            <a:ext cx="11771313" cy="185420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6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Journal and Data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Data Publishers struggle with this!</a:t>
            </a:r>
          </a:p>
        </p:txBody>
      </p:sp>
    </p:spTree>
    <p:extLst>
      <p:ext uri="{BB962C8B-B14F-4D97-AF65-F5344CB8AC3E}">
        <p14:creationId xmlns:p14="http://schemas.microsoft.com/office/powerpoint/2010/main" val="21976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(but sometimes it does)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(but sometimes it does)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OECD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89" y="1445078"/>
            <a:ext cx="7323262" cy="4958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38" y="1445078"/>
            <a:ext cx="8249074" cy="4826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889" y="1445078"/>
            <a:ext cx="8263023" cy="48333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5128" y="1690688"/>
            <a:ext cx="3412672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349" y="3045279"/>
            <a:ext cx="2590094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URL does not always change!</a:t>
            </a:r>
          </a:p>
          <a:p>
            <a:r>
              <a:rPr lang="en-US" dirty="0" smtClean="0"/>
              <a:t>(and then it doesn’t…)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7658" y="2308194"/>
            <a:ext cx="2494625" cy="80786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23" y="3597275"/>
            <a:ext cx="6057900" cy="108585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4" y="1532289"/>
            <a:ext cx="962709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Academic data publisher-new!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148271"/>
            <a:ext cx="7886700" cy="375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27" y="3800475"/>
            <a:ext cx="7400925" cy="1085850"/>
          </a:xfrm>
          <a:prstGeom prst="rect">
            <a:avLst/>
          </a:prstGeom>
          <a:ln w="3492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0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6" y="2585604"/>
            <a:ext cx="11965947" cy="185708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3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23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10669</TotalTime>
  <Words>3003</Words>
  <Application>Microsoft Office PowerPoint</Application>
  <PresentationFormat>Widescreen</PresentationFormat>
  <Paragraphs>617</Paragraphs>
  <Slides>131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Calibri</vt:lpstr>
      <vt:lpstr>Roboto</vt:lpstr>
      <vt:lpstr>Arial</vt:lpstr>
      <vt:lpstr>Century</vt:lpstr>
      <vt:lpstr>Calibri Light</vt:lpstr>
      <vt:lpstr>Montserrat</vt:lpstr>
      <vt:lpstr>Office Theme</vt:lpstr>
      <vt:lpstr>Implementing Transparency, and Reproducibility in Economics</vt:lpstr>
      <vt:lpstr>Efficiency of scholary discourse?</vt:lpstr>
      <vt:lpstr>PowerPoint Presentation</vt:lpstr>
      <vt:lpstr>Efficiency of scholary discourse!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</vt:lpstr>
      <vt:lpstr>Progress</vt:lpstr>
      <vt:lpstr>Progress</vt:lpstr>
      <vt:lpstr>Progress</vt:lpstr>
      <vt:lpstr>PowerPoint Presentation</vt:lpstr>
      <vt:lpstr>PowerPoint Presentation</vt:lpstr>
      <vt:lpstr>Results?</vt:lpstr>
      <vt:lpstr>Some key statistics</vt:lpstr>
      <vt:lpstr>In a nutshell</vt:lpstr>
      <vt:lpstr>Failure to curate</vt:lpstr>
      <vt:lpstr>Poor citation practices</vt:lpstr>
      <vt:lpstr>Problems describing RELIABLE archives</vt:lpstr>
      <vt:lpstr>PowerPoint Presentation</vt:lpstr>
      <vt:lpstr>Second round (2012-)</vt:lpstr>
      <vt:lpstr>PowerPoint Presentation</vt:lpstr>
      <vt:lpstr>Current Data Availability Policies are Broken</vt:lpstr>
      <vt:lpstr>We asked for “deposits”…</vt:lpstr>
      <vt:lpstr>We asked for “deposits”…</vt:lpstr>
      <vt:lpstr>PowerPoint Presentation</vt:lpstr>
      <vt:lpstr>Why do journals like “supplemental ZIP files” and affiliated repositories? </vt:lpstr>
      <vt:lpstr>What are the characteristics of  trusted repositories (data archives)? </vt:lpstr>
      <vt:lpstr>Evolving Journal and Data Infrastructure</vt:lpstr>
      <vt:lpstr>In a nutshell</vt:lpstr>
      <vt:lpstr>Evolving Journal and Data Infrastructure</vt:lpstr>
      <vt:lpstr>PowerPoint Presentation</vt:lpstr>
      <vt:lpstr>Evolving Journal and Data Infrastructure</vt:lpstr>
      <vt:lpstr>PowerPoint Presentation</vt:lpstr>
      <vt:lpstr>Here are the problems…</vt:lpstr>
      <vt:lpstr>Verifying Data and Code Deposits</vt:lpstr>
      <vt:lpstr>Verifying Data and Code Deposits</vt:lpstr>
      <vt:lpstr>Evolving Journal and Data Infrastructure</vt:lpstr>
      <vt:lpstr>Action: Data citations and metadata</vt:lpstr>
      <vt:lpstr>Starts with Data Citations</vt:lpstr>
      <vt:lpstr>Evolving Journal and Data Infrastructure</vt:lpstr>
      <vt:lpstr>Why are data citations not enough?</vt:lpstr>
      <vt:lpstr>Data Availability Statements (DAS)</vt:lpstr>
      <vt:lpstr>Data Availability Statements</vt:lpstr>
      <vt:lpstr>PowerPoint Presentation</vt:lpstr>
      <vt:lpstr>PowerPoint Presentation</vt:lpstr>
      <vt:lpstr>PowerPoint Presentation</vt:lpstr>
      <vt:lpstr>Current efforts at the AEA</vt:lpstr>
      <vt:lpstr>AEA “Data Availability Policy” (2018)</vt:lpstr>
      <vt:lpstr>AEA Data Availability Policy (2018)</vt:lpstr>
      <vt:lpstr>PowerPoint Presentation</vt:lpstr>
      <vt:lpstr>AEA Data &amp; Code Availability Policy (2019)</vt:lpstr>
      <vt:lpstr>AEA DCAP (2018→2019)</vt:lpstr>
      <vt:lpstr>Current efforts at the AEA</vt:lpstr>
      <vt:lpstr>AEA Pre-Publication Verification</vt:lpstr>
      <vt:lpstr>PowerPoint Presentation</vt:lpstr>
      <vt:lpstr>Action: Reproducibility Check</vt:lpstr>
      <vt:lpstr>Goal: Improve reproducibility</vt:lpstr>
      <vt:lpstr>Verifying Data and Code Deposits</vt:lpstr>
      <vt:lpstr>PowerPoint Presentation</vt:lpstr>
      <vt:lpstr>PowerPoint Presentation</vt:lpstr>
      <vt:lpstr>Stats on reproduced articles</vt:lpstr>
      <vt:lpstr>Current efforts at the AEA</vt:lpstr>
      <vt:lpstr>Full-featured repository</vt:lpstr>
      <vt:lpstr>FAIR data principles rely on metadata</vt:lpstr>
      <vt:lpstr>PowerPoint Presentation</vt:lpstr>
      <vt:lpstr>PowerPoint Presentation</vt:lpstr>
      <vt:lpstr>PowerPoint Presentation</vt:lpstr>
      <vt:lpstr>… and findability relies on metadata</vt:lpstr>
      <vt:lpstr>PowerPoint Presentation</vt:lpstr>
      <vt:lpstr>Migrating archives</vt:lpstr>
      <vt:lpstr>PowerPoint Presentation</vt:lpstr>
      <vt:lpstr>PowerPoint Presentation</vt:lpstr>
      <vt:lpstr>PowerPoint Presentation</vt:lpstr>
      <vt:lpstr>Some statistics</vt:lpstr>
      <vt:lpstr>More stats</vt:lpstr>
      <vt:lpstr>Current efforts at the AEA</vt:lpstr>
      <vt:lpstr>Starts with Data Citations</vt:lpstr>
      <vt:lpstr>AEA “Data Availability Policy” (2019)</vt:lpstr>
      <vt:lpstr>Every manuscript is checked</vt:lpstr>
      <vt:lpstr>Every manuscript is checked</vt:lpstr>
      <vt:lpstr>Every manuscript is checked</vt:lpstr>
      <vt:lpstr>PowerPoint Presentation</vt:lpstr>
      <vt:lpstr>Evolving Journal and Data Infrastructure</vt:lpstr>
      <vt:lpstr>PowerPoint Presentation</vt:lpstr>
      <vt:lpstr>Evolving Journal and Data Infrastructure</vt:lpstr>
      <vt:lpstr>Example 1: OECD</vt:lpstr>
      <vt:lpstr>Example 1: OECD</vt:lpstr>
      <vt:lpstr>Example 1: OECD</vt:lpstr>
      <vt:lpstr>Example 2: Academic data publisher</vt:lpstr>
      <vt:lpstr>Example 2: Academic data publisher</vt:lpstr>
      <vt:lpstr>Example 2: Academic data publisher-new!</vt:lpstr>
      <vt:lpstr>PowerPoint Presentation</vt:lpstr>
      <vt:lpstr>Example 3: FRED (St. Louis Fed) </vt:lpstr>
      <vt:lpstr>Example 4: German Restricted-access</vt:lpstr>
      <vt:lpstr>Example 4: German Restricted-access</vt:lpstr>
      <vt:lpstr>Example 4: German Restricted-access</vt:lpstr>
      <vt:lpstr>PowerPoint Presentation</vt:lpstr>
      <vt:lpstr>PowerPoint Presentation</vt:lpstr>
      <vt:lpstr>Action: Encourage Best Practices</vt:lpstr>
      <vt:lpstr>Reproducibility is harder than it should be</vt:lpstr>
      <vt:lpstr>PowerPoint Presentation</vt:lpstr>
      <vt:lpstr>Better support for researchers</vt:lpstr>
      <vt:lpstr>Verification services</vt:lpstr>
      <vt:lpstr>PowerPoint Presentation</vt:lpstr>
      <vt:lpstr>PowerPoint Presentation</vt:lpstr>
      <vt:lpstr>Richer metadata, more transparency</vt:lpstr>
      <vt:lpstr>PowerPoint Presentation</vt:lpstr>
      <vt:lpstr>Goal: Transportability</vt:lpstr>
      <vt:lpstr>Social science “guild”</vt:lpstr>
      <vt:lpstr>PowerPoint Presentation</vt:lpstr>
      <vt:lpstr>You…</vt:lpstr>
      <vt:lpstr>Me…</vt:lpstr>
      <vt:lpstr>Change ingrained habits…</vt:lpstr>
      <vt:lpstr>PowerPoint Presentation</vt:lpstr>
      <vt:lpstr>New skills to learn…</vt:lpstr>
      <vt:lpstr>PowerPoint Presentation</vt:lpstr>
      <vt:lpstr>New methods to use …</vt:lpstr>
      <vt:lpstr>PowerPoint Presentation</vt:lpstr>
      <vt:lpstr>We!</vt:lpstr>
      <vt:lpstr>Push for better support…</vt:lpstr>
      <vt:lpstr>PowerPoint Presentation</vt:lpstr>
      <vt:lpstr>PowerPoint Presentation</vt:lpstr>
      <vt:lpstr>Other challenges remain: Publication bias</vt:lpstr>
      <vt:lpstr>Correcting for publication bias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Confidentiality protection and physical safeguards</dc:title>
  <dc:creator>Lars Vilhuber</dc:creator>
  <cp:lastModifiedBy>Lars Vilhuber</cp:lastModifiedBy>
  <cp:revision>343</cp:revision>
  <dcterms:created xsi:type="dcterms:W3CDTF">2016-11-26T21:09:30Z</dcterms:created>
  <dcterms:modified xsi:type="dcterms:W3CDTF">2020-02-07T03:43:37Z</dcterms:modified>
</cp:coreProperties>
</file>